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Lst>
  <p:notesMasterIdLst>
    <p:notesMasterId r:id="rId28"/>
  </p:notesMasterIdLst>
  <p:sldIdLst>
    <p:sldId id="256" r:id="rId5"/>
    <p:sldId id="303" r:id="rId6"/>
    <p:sldId id="269" r:id="rId7"/>
    <p:sldId id="277" r:id="rId8"/>
    <p:sldId id="304" r:id="rId9"/>
    <p:sldId id="311" r:id="rId10"/>
    <p:sldId id="314" r:id="rId11"/>
    <p:sldId id="315" r:id="rId12"/>
    <p:sldId id="319" r:id="rId13"/>
    <p:sldId id="322" r:id="rId14"/>
    <p:sldId id="325" r:id="rId15"/>
    <p:sldId id="327" r:id="rId16"/>
    <p:sldId id="317" r:id="rId17"/>
    <p:sldId id="313" r:id="rId18"/>
    <p:sldId id="318" r:id="rId19"/>
    <p:sldId id="302" r:id="rId20"/>
    <p:sldId id="329" r:id="rId21"/>
    <p:sldId id="330" r:id="rId22"/>
    <p:sldId id="321" r:id="rId23"/>
    <p:sldId id="331" r:id="rId24"/>
    <p:sldId id="333" r:id="rId25"/>
    <p:sldId id="281" r:id="rId26"/>
    <p:sldId id="284" r:id="rId27"/>
  </p:sldIdLst>
  <p:sldSz cx="9144000" cy="5143500" type="screen16x9"/>
  <p:notesSz cx="6858000" cy="9144000"/>
  <p:embeddedFontLst>
    <p:embeddedFont>
      <p:font typeface="Barlow" panose="00000500000000000000" pitchFamily="2" charset="0"/>
      <p:regular r:id="rId29"/>
      <p:bold r:id="rId30"/>
      <p:italic r:id="rId31"/>
      <p:boldItalic r:id="rId32"/>
    </p:embeddedFont>
    <p:embeddedFont>
      <p:font typeface="Barlow Medium" panose="00000600000000000000" pitchFamily="2" charset="0"/>
      <p:regular r:id="rId33"/>
      <p:italic r:id="rId34"/>
    </p:embeddedFont>
    <p:embeddedFont>
      <p:font typeface="Barlow Semi Condensed" panose="00000506000000000000" pitchFamily="2" charset="0"/>
      <p:regular r:id="rId35"/>
      <p:bold r:id="rId36"/>
      <p:italic r:id="rId37"/>
      <p:boldItalic r:id="rId38"/>
    </p:embeddedFont>
    <p:embeddedFont>
      <p:font typeface="Barlow Semi Condensed Light" panose="00000406000000000000" pitchFamily="2" charset="0"/>
      <p:regular r:id="rId39"/>
      <p:bold r:id="rId40"/>
      <p:italic r:id="rId41"/>
      <p:boldItalic r:id="rId42"/>
    </p:embeddedFont>
    <p:embeddedFont>
      <p:font typeface="Calibri" panose="020F0502020204030204" pitchFamily="34" charset="0"/>
      <p:regular r:id="rId43"/>
      <p:bold r:id="rId44"/>
      <p:italic r:id="rId45"/>
      <p:boldItalic r:id="rId46"/>
    </p:embeddedFont>
    <p:embeddedFont>
      <p:font typeface="Poppins" panose="00000500000000000000" pitchFamily="2" charset="0"/>
      <p:regular r:id="rId47"/>
      <p:bold r:id="rId48"/>
      <p:italic r:id="rId49"/>
      <p:boldItalic r:id="rId50"/>
    </p:embeddedFont>
    <p:embeddedFont>
      <p:font typeface="Roboto Slab Light" pitchFamily="2" charset="0"/>
      <p:regular r:id="rId51"/>
      <p:bold r:id="rId52"/>
    </p:embeddedFont>
    <p:embeddedFont>
      <p:font typeface="Saira Extra Condensed" panose="020B0604020202020204" charset="0"/>
      <p:regular r:id="rId53"/>
      <p:bold r:id="rId54"/>
      <p:boldItalic r:id="rId55"/>
    </p:embeddedFont>
    <p:embeddedFont>
      <p:font typeface="Saira ExtraCondensed Medium" panose="020B0604020202020204" charset="0"/>
      <p:regular r:id="rId56"/>
      <p:bold r:id="rId57"/>
      <p:boldItalic r:id="rId58"/>
    </p:embeddedFont>
    <p:embeddedFont>
      <p:font typeface="Saira ExtraCondensed SemiBold" panose="020B0604020202020204" charset="0"/>
      <p:regular r:id="rId59"/>
      <p:bold r:id="rId60"/>
      <p:boldItalic r:id="rId61"/>
    </p:embeddedFont>
    <p:embeddedFont>
      <p:font typeface="Squada One" panose="020B0604020202020204" charset="0"/>
      <p:regular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22F4EC-DD5C-835F-F68E-D8137800B835}" v="6" dt="2023-12-01T05:14:12.887"/>
    <p1510:client id="{25F07C8E-DEB8-B6D4-D352-E08807A5AECF}" v="29" dt="2023-11-30T19:13:25.322"/>
    <p1510:client id="{53B9A3E6-0050-96FE-76E2-D5672C803FC1}" v="481" dt="2023-11-30T13:57:11.250"/>
    <p1510:client id="{615B850D-694E-5792-B1FC-ADC8B4A379F6}" v="21" dt="2023-12-01T22:03:52.872"/>
    <p1510:client id="{6E307D68-D0F1-AD7E-042B-DE0AEF1ED587}" v="18" dt="2023-11-30T21:56:47.588"/>
    <p1510:client id="{704C6662-A133-BCE4-AC18-7EEF0DBC199F}" v="31" dt="2023-11-30T16:25:22.785"/>
    <p1510:client id="{7D75F28B-C01B-7ECA-FF6E-9723C998B543}" v="274" dt="2023-11-30T14:54:30.559"/>
    <p1510:client id="{BAA16B97-5B9A-8F33-D306-104F1E413E27}" v="8" dt="2023-11-30T18:31:24.347"/>
    <p1510:client id="{BFA84E08-CBC6-4788-90CC-652E576209C9}" v="177" dt="2023-12-01T01:35:14.418"/>
    <p1510:client id="{DF1FE5D3-82CF-857A-4B1C-2AC14ACD9E1C}" v="11" dt="2023-12-01T04:52:42.117"/>
    <p1510:client id="{E4038A2E-3C0C-894B-B40E-80193B359266}" v="5" dt="2023-11-30T03:27:17.016"/>
    <p1510:client id="{EED290EA-63B7-7339-DEFE-93B2B3A93E58}" v="19" dt="2023-12-01T02:15:36.886"/>
    <p1510:client id="{EF4DC7C5-77B5-6CA1-F6F2-6504D9D02DB9}" v="489" dt="2023-11-30T13:29:40.5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94" y="77"/>
      </p:cViewPr>
      <p:guideLst>
        <p:guide orient="horz"/>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1.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font" Target="fonts/font30.fntdata"/><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3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2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font" Target="fonts/font31.fntdata"/><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font" Target="fonts/font13.fntdata"/><Relationship Id="rId54" Type="http://schemas.openxmlformats.org/officeDocument/2006/relationships/font" Target="fonts/font26.fntdata"/><Relationship Id="rId62" Type="http://schemas.openxmlformats.org/officeDocument/2006/relationships/font" Target="fonts/font34.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font" Target="fonts/font29.fntdata"/><Relationship Id="rId10" Type="http://schemas.openxmlformats.org/officeDocument/2006/relationships/slide" Target="slides/slide6.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font" Target="fonts/font32.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11.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F00BFC-CCB7-403D-AB3F-01F575C4C523}"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DB6788D3-E415-4A8F-95B8-613F9A9DD0ED}">
      <dgm:prSet custT="1"/>
      <dgm:spPr/>
      <dgm:t>
        <a:bodyPr/>
        <a:lstStyle/>
        <a:p>
          <a:pPr>
            <a:lnSpc>
              <a:spcPct val="100000"/>
            </a:lnSpc>
          </a:pPr>
          <a:r>
            <a:rPr lang="en-US" sz="1400" b="1">
              <a:solidFill>
                <a:schemeClr val="bg1"/>
              </a:solidFill>
              <a:latin typeface="Barlow Semi Condensed" panose="00000506000000000000" pitchFamily="2" charset="0"/>
              <a:cs typeface="Times New Roman" panose="02020603050405020304" pitchFamily="18" charset="0"/>
            </a:rPr>
            <a:t>Budget</a:t>
          </a:r>
        </a:p>
      </dgm:t>
    </dgm:pt>
    <dgm:pt modelId="{F4EA44D3-928D-48CD-89AB-63970F49844B}" type="parTrans" cxnId="{75E0E087-399C-4D4E-98EE-E91F75C1D80A}">
      <dgm:prSet/>
      <dgm:spPr/>
      <dgm:t>
        <a:bodyPr/>
        <a:lstStyle/>
        <a:p>
          <a:endParaRPr lang="en-US"/>
        </a:p>
      </dgm:t>
    </dgm:pt>
    <dgm:pt modelId="{8D23F5C8-1E87-44B8-A03E-9E49D4577466}" type="sibTrans" cxnId="{75E0E087-399C-4D4E-98EE-E91F75C1D80A}">
      <dgm:prSet/>
      <dgm:spPr/>
      <dgm:t>
        <a:bodyPr/>
        <a:lstStyle/>
        <a:p>
          <a:endParaRPr lang="en-US"/>
        </a:p>
      </dgm:t>
    </dgm:pt>
    <dgm:pt modelId="{C02E4E6F-3897-4293-8E12-CC3ECB92CE58}">
      <dgm:prSet custT="1"/>
      <dgm:spPr/>
      <dgm:t>
        <a:bodyPr/>
        <a:lstStyle/>
        <a:p>
          <a:pPr>
            <a:lnSpc>
              <a:spcPct val="100000"/>
            </a:lnSpc>
          </a:pPr>
          <a:r>
            <a:rPr lang="en-US" sz="1400" b="1">
              <a:solidFill>
                <a:schemeClr val="bg1"/>
              </a:solidFill>
              <a:latin typeface="Barlow Semi Condensed" panose="00000506000000000000" pitchFamily="2" charset="0"/>
              <a:cs typeface="Times New Roman" panose="02020603050405020304" pitchFamily="18" charset="0"/>
            </a:rPr>
            <a:t>Timeline </a:t>
          </a:r>
          <a:endParaRPr lang="en-US" sz="1400">
            <a:solidFill>
              <a:schemeClr val="bg1"/>
            </a:solidFill>
            <a:latin typeface="Barlow Semi Condensed" panose="00000506000000000000" pitchFamily="2" charset="0"/>
            <a:cs typeface="Times New Roman" panose="02020603050405020304" pitchFamily="18" charset="0"/>
          </a:endParaRPr>
        </a:p>
      </dgm:t>
    </dgm:pt>
    <dgm:pt modelId="{1D98937F-A62D-4934-B7DB-E79F18049C9A}" type="parTrans" cxnId="{5728850B-CCD4-4457-8FCA-22857EFE4DB8}">
      <dgm:prSet/>
      <dgm:spPr/>
      <dgm:t>
        <a:bodyPr/>
        <a:lstStyle/>
        <a:p>
          <a:endParaRPr lang="en-US"/>
        </a:p>
      </dgm:t>
    </dgm:pt>
    <dgm:pt modelId="{0CA75E77-217E-42D9-BFF7-B4512888F55E}" type="sibTrans" cxnId="{5728850B-CCD4-4457-8FCA-22857EFE4DB8}">
      <dgm:prSet/>
      <dgm:spPr/>
      <dgm:t>
        <a:bodyPr/>
        <a:lstStyle/>
        <a:p>
          <a:endParaRPr lang="en-US"/>
        </a:p>
      </dgm:t>
    </dgm:pt>
    <dgm:pt modelId="{547D2E98-2AE3-416E-8B4F-81DAE9C66F5B}">
      <dgm:prSet custT="1"/>
      <dgm:spPr/>
      <dgm:t>
        <a:bodyPr/>
        <a:lstStyle/>
        <a:p>
          <a:pPr>
            <a:lnSpc>
              <a:spcPct val="100000"/>
            </a:lnSpc>
          </a:pPr>
          <a:r>
            <a:rPr lang="en-US" sz="1400" b="1">
              <a:solidFill>
                <a:schemeClr val="bg1"/>
              </a:solidFill>
              <a:latin typeface="Barlow Semi Condensed" panose="00000506000000000000" pitchFamily="2" charset="0"/>
              <a:cs typeface="Times New Roman" panose="02020603050405020304" pitchFamily="18" charset="0"/>
            </a:rPr>
            <a:t>Dependency on Third-Party Providers </a:t>
          </a:r>
          <a:endParaRPr lang="en-US" sz="1400">
            <a:solidFill>
              <a:schemeClr val="bg1"/>
            </a:solidFill>
            <a:latin typeface="Barlow Semi Condensed" panose="00000506000000000000" pitchFamily="2" charset="0"/>
            <a:cs typeface="Times New Roman" panose="02020603050405020304" pitchFamily="18" charset="0"/>
          </a:endParaRPr>
        </a:p>
      </dgm:t>
    </dgm:pt>
    <dgm:pt modelId="{ED2AA303-059E-4EDA-B16A-09982C1B74B1}" type="parTrans" cxnId="{CEC66EDA-54DD-44AB-A246-B5C9CD0B2F15}">
      <dgm:prSet/>
      <dgm:spPr/>
      <dgm:t>
        <a:bodyPr/>
        <a:lstStyle/>
        <a:p>
          <a:endParaRPr lang="en-US"/>
        </a:p>
      </dgm:t>
    </dgm:pt>
    <dgm:pt modelId="{9E5B505B-F678-4A57-A502-9939B74C7150}" type="sibTrans" cxnId="{CEC66EDA-54DD-44AB-A246-B5C9CD0B2F15}">
      <dgm:prSet/>
      <dgm:spPr/>
      <dgm:t>
        <a:bodyPr/>
        <a:lstStyle/>
        <a:p>
          <a:endParaRPr lang="en-US"/>
        </a:p>
      </dgm:t>
    </dgm:pt>
    <dgm:pt modelId="{94FC1EE8-20C1-459C-A079-A9378AE935A0}">
      <dgm:prSet custT="1"/>
      <dgm:spPr/>
      <dgm:t>
        <a:bodyPr/>
        <a:lstStyle/>
        <a:p>
          <a:pPr>
            <a:lnSpc>
              <a:spcPct val="100000"/>
            </a:lnSpc>
          </a:pPr>
          <a:r>
            <a:rPr lang="en-US" sz="1400" b="1">
              <a:solidFill>
                <a:schemeClr val="bg1"/>
              </a:solidFill>
              <a:latin typeface="Barlow Semi Condensed" panose="00000506000000000000" pitchFamily="2" charset="0"/>
              <a:cs typeface="Times New Roman" panose="02020603050405020304" pitchFamily="18" charset="0"/>
            </a:rPr>
            <a:t>Technical Capabilities and Limitations</a:t>
          </a:r>
          <a:endParaRPr lang="en-US" sz="1400">
            <a:solidFill>
              <a:schemeClr val="bg1"/>
            </a:solidFill>
            <a:latin typeface="Barlow Semi Condensed" panose="00000506000000000000" pitchFamily="2" charset="0"/>
            <a:cs typeface="Times New Roman" panose="02020603050405020304" pitchFamily="18" charset="0"/>
          </a:endParaRPr>
        </a:p>
      </dgm:t>
    </dgm:pt>
    <dgm:pt modelId="{8181E088-EBF0-44D0-B06C-F6C7814EBF36}" type="parTrans" cxnId="{FD135AE6-D124-48B9-89E4-1686D8B679AD}">
      <dgm:prSet/>
      <dgm:spPr/>
      <dgm:t>
        <a:bodyPr/>
        <a:lstStyle/>
        <a:p>
          <a:endParaRPr lang="en-US"/>
        </a:p>
      </dgm:t>
    </dgm:pt>
    <dgm:pt modelId="{EBCA1D97-2FD0-4602-A390-B6EE0B764177}" type="sibTrans" cxnId="{FD135AE6-D124-48B9-89E4-1686D8B679AD}">
      <dgm:prSet/>
      <dgm:spPr/>
      <dgm:t>
        <a:bodyPr/>
        <a:lstStyle/>
        <a:p>
          <a:endParaRPr lang="en-US"/>
        </a:p>
      </dgm:t>
    </dgm:pt>
    <dgm:pt modelId="{DD0A9C8F-66F9-451D-A907-EBA0D1AB469C}">
      <dgm:prSet custT="1"/>
      <dgm:spPr/>
      <dgm:t>
        <a:bodyPr/>
        <a:lstStyle/>
        <a:p>
          <a:pPr>
            <a:lnSpc>
              <a:spcPct val="100000"/>
            </a:lnSpc>
          </a:pPr>
          <a:r>
            <a:rPr lang="en-US" sz="1400" b="1">
              <a:solidFill>
                <a:schemeClr val="bg1"/>
              </a:solidFill>
              <a:latin typeface="Barlow Semi Condensed" panose="00000506000000000000" pitchFamily="2" charset="0"/>
              <a:cs typeface="Times New Roman" panose="02020603050405020304" pitchFamily="18" charset="0"/>
            </a:rPr>
            <a:t>Legal and Regulatory Compliance</a:t>
          </a:r>
          <a:endParaRPr lang="en-US" sz="1400">
            <a:solidFill>
              <a:schemeClr val="bg1"/>
            </a:solidFill>
            <a:latin typeface="Barlow Semi Condensed" panose="00000506000000000000" pitchFamily="2" charset="0"/>
            <a:cs typeface="Times New Roman" panose="02020603050405020304" pitchFamily="18" charset="0"/>
          </a:endParaRPr>
        </a:p>
      </dgm:t>
    </dgm:pt>
    <dgm:pt modelId="{29642433-04E0-4950-816E-D02E9B7023C0}" type="parTrans" cxnId="{888499C0-A4C6-46F8-879F-4123958763D7}">
      <dgm:prSet/>
      <dgm:spPr/>
      <dgm:t>
        <a:bodyPr/>
        <a:lstStyle/>
        <a:p>
          <a:endParaRPr lang="en-US"/>
        </a:p>
      </dgm:t>
    </dgm:pt>
    <dgm:pt modelId="{BD999EE9-88F1-49DE-B0B2-16FA9B0E4B70}" type="sibTrans" cxnId="{888499C0-A4C6-46F8-879F-4123958763D7}">
      <dgm:prSet/>
      <dgm:spPr/>
      <dgm:t>
        <a:bodyPr/>
        <a:lstStyle/>
        <a:p>
          <a:endParaRPr lang="en-US"/>
        </a:p>
      </dgm:t>
    </dgm:pt>
    <dgm:pt modelId="{48055B1E-2BA0-4120-AA36-048433F2FFEE}" type="pres">
      <dgm:prSet presAssocID="{60F00BFC-CCB7-403D-AB3F-01F575C4C523}" presName="root" presStyleCnt="0">
        <dgm:presLayoutVars>
          <dgm:dir/>
          <dgm:resizeHandles val="exact"/>
        </dgm:presLayoutVars>
      </dgm:prSet>
      <dgm:spPr/>
    </dgm:pt>
    <dgm:pt modelId="{4D29DB4A-EDA4-4B82-A1CA-04C885ECFDBD}" type="pres">
      <dgm:prSet presAssocID="{DB6788D3-E415-4A8F-95B8-613F9A9DD0ED}" presName="compNode" presStyleCnt="0"/>
      <dgm:spPr/>
    </dgm:pt>
    <dgm:pt modelId="{2EAA4E71-00CD-48D6-B824-90637265A20B}" type="pres">
      <dgm:prSet presAssocID="{DB6788D3-E415-4A8F-95B8-613F9A9DD0ED}" presName="iconRect" presStyleLbl="node1" presStyleIdx="0" presStyleCnt="5" custScaleX="171792" custScaleY="139467" custLinFactX="200000" custLinFactNeighborX="287224" custLinFactNeighborY="456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4FD6B3DA-FFCC-4E8B-9204-B79FF3A8D23B}" type="pres">
      <dgm:prSet presAssocID="{DB6788D3-E415-4A8F-95B8-613F9A9DD0ED}" presName="spaceRect" presStyleCnt="0"/>
      <dgm:spPr/>
    </dgm:pt>
    <dgm:pt modelId="{4D258A0A-84F3-470D-A6A9-EACD7B3A6227}" type="pres">
      <dgm:prSet presAssocID="{DB6788D3-E415-4A8F-95B8-613F9A9DD0ED}" presName="textRect" presStyleLbl="revTx" presStyleIdx="0" presStyleCnt="5" custLinFactNeighborX="-27912" custLinFactNeighborY="9350">
        <dgm:presLayoutVars>
          <dgm:chMax val="1"/>
          <dgm:chPref val="1"/>
        </dgm:presLayoutVars>
      </dgm:prSet>
      <dgm:spPr/>
    </dgm:pt>
    <dgm:pt modelId="{382C127F-2D59-4BDB-9962-227437CF2E1B}" type="pres">
      <dgm:prSet presAssocID="{8D23F5C8-1E87-44B8-A03E-9E49D4577466}" presName="sibTrans" presStyleCnt="0"/>
      <dgm:spPr/>
    </dgm:pt>
    <dgm:pt modelId="{CAD0685C-194D-441D-8980-33DE0DD0AA41}" type="pres">
      <dgm:prSet presAssocID="{C02E4E6F-3897-4293-8E12-CC3ECB92CE58}" presName="compNode" presStyleCnt="0"/>
      <dgm:spPr/>
    </dgm:pt>
    <dgm:pt modelId="{364E67DD-361C-4B52-9656-62C208067A1D}" type="pres">
      <dgm:prSet presAssocID="{C02E4E6F-3897-4293-8E12-CC3ECB92CE58}" presName="iconRect" presStyleLbl="node1" presStyleIdx="1" presStyleCnt="5" custScaleX="129717" custScaleY="133259" custLinFactNeighborX="-60655" custLinFactNeighborY="12885"/>
      <dgm:spPr>
        <a:blipFill>
          <a:blip xmlns:r="http://schemas.openxmlformats.org/officeDocument/2006/relationships"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a:blipFill>
      </dgm:spPr>
    </dgm:pt>
    <dgm:pt modelId="{C10C0BD9-8C82-49EC-A759-2F00C6885E24}" type="pres">
      <dgm:prSet presAssocID="{C02E4E6F-3897-4293-8E12-CC3ECB92CE58}" presName="spaceRect" presStyleCnt="0"/>
      <dgm:spPr/>
    </dgm:pt>
    <dgm:pt modelId="{A3943953-4D46-45B0-8424-188934BCA17B}" type="pres">
      <dgm:prSet presAssocID="{C02E4E6F-3897-4293-8E12-CC3ECB92CE58}" presName="textRect" presStyleLbl="revTx" presStyleIdx="1" presStyleCnt="5" custLinFactNeighborX="-24563">
        <dgm:presLayoutVars>
          <dgm:chMax val="1"/>
          <dgm:chPref val="1"/>
        </dgm:presLayoutVars>
      </dgm:prSet>
      <dgm:spPr/>
    </dgm:pt>
    <dgm:pt modelId="{0ACD4429-5CFA-4FD3-B69D-6BC1EE84B480}" type="pres">
      <dgm:prSet presAssocID="{0CA75E77-217E-42D9-BFF7-B4512888F55E}" presName="sibTrans" presStyleCnt="0"/>
      <dgm:spPr/>
    </dgm:pt>
    <dgm:pt modelId="{7E213671-6B80-4D71-95D0-9247917003E7}" type="pres">
      <dgm:prSet presAssocID="{547D2E98-2AE3-416E-8B4F-81DAE9C66F5B}" presName="compNode" presStyleCnt="0"/>
      <dgm:spPr/>
    </dgm:pt>
    <dgm:pt modelId="{08B186E5-F5AE-4301-8CB1-479AD178DDD3}" type="pres">
      <dgm:prSet presAssocID="{547D2E98-2AE3-416E-8B4F-81DAE9C66F5B}" presName="iconRect" presStyleLbl="node1" presStyleIdx="2" presStyleCnt="5" custScaleX="160042" custScaleY="162682" custLinFactX="-294536" custLinFactNeighborX="-300000" custLinFactNeighborY="643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pt>
    <dgm:pt modelId="{76348606-241D-48B5-98B4-88FECBCFF389}" type="pres">
      <dgm:prSet presAssocID="{547D2E98-2AE3-416E-8B4F-81DAE9C66F5B}" presName="spaceRect" presStyleCnt="0"/>
      <dgm:spPr/>
    </dgm:pt>
    <dgm:pt modelId="{8D09C7CB-024D-4920-888C-EB8F809E5B68}" type="pres">
      <dgm:prSet presAssocID="{547D2E98-2AE3-416E-8B4F-81DAE9C66F5B}" presName="textRect" presStyleLbl="revTx" presStyleIdx="2" presStyleCnt="5" custLinFactNeighborX="-15073" custLinFactNeighborY="2821">
        <dgm:presLayoutVars>
          <dgm:chMax val="1"/>
          <dgm:chPref val="1"/>
        </dgm:presLayoutVars>
      </dgm:prSet>
      <dgm:spPr/>
    </dgm:pt>
    <dgm:pt modelId="{E646BAE4-25F7-4A76-A2D8-0E1ABD288710}" type="pres">
      <dgm:prSet presAssocID="{9E5B505B-F678-4A57-A502-9939B74C7150}" presName="sibTrans" presStyleCnt="0"/>
      <dgm:spPr/>
    </dgm:pt>
    <dgm:pt modelId="{7D2D6E80-CD53-4BD1-86E5-7FADF24B70D2}" type="pres">
      <dgm:prSet presAssocID="{94FC1EE8-20C1-459C-A079-A9378AE935A0}" presName="compNode" presStyleCnt="0"/>
      <dgm:spPr/>
    </dgm:pt>
    <dgm:pt modelId="{CE73712C-A084-42FA-BCB2-B21EC2B0D38B}" type="pres">
      <dgm:prSet presAssocID="{94FC1EE8-20C1-459C-A079-A9378AE935A0}" presName="iconRect" presStyleLbl="node1" presStyleIdx="3" presStyleCnt="5" custScaleX="161586" custScaleY="151100" custLinFactNeighborX="24204" custLinFactNeighborY="343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pt>
    <dgm:pt modelId="{AAF5D15C-353C-47D8-B0D0-79D1AF5179A3}" type="pres">
      <dgm:prSet presAssocID="{94FC1EE8-20C1-459C-A079-A9378AE935A0}" presName="spaceRect" presStyleCnt="0"/>
      <dgm:spPr/>
    </dgm:pt>
    <dgm:pt modelId="{683FB857-8995-468E-BED3-FB8E25E3DE35}" type="pres">
      <dgm:prSet presAssocID="{94FC1EE8-20C1-459C-A079-A9378AE935A0}" presName="textRect" presStyleLbl="revTx" presStyleIdx="3" presStyleCnt="5" custLinFactNeighborX="1833" custLinFactNeighborY="6078">
        <dgm:presLayoutVars>
          <dgm:chMax val="1"/>
          <dgm:chPref val="1"/>
        </dgm:presLayoutVars>
      </dgm:prSet>
      <dgm:spPr/>
    </dgm:pt>
    <dgm:pt modelId="{5432417D-C4C2-42C7-9A93-3AE0B04D5869}" type="pres">
      <dgm:prSet presAssocID="{EBCA1D97-2FD0-4602-A390-B6EE0B764177}" presName="sibTrans" presStyleCnt="0"/>
      <dgm:spPr/>
    </dgm:pt>
    <dgm:pt modelId="{FE7B237D-6B5B-4000-A273-13732BD37294}" type="pres">
      <dgm:prSet presAssocID="{DD0A9C8F-66F9-451D-A907-EBA0D1AB469C}" presName="compNode" presStyleCnt="0"/>
      <dgm:spPr/>
    </dgm:pt>
    <dgm:pt modelId="{3C80A085-9703-41C7-9507-6DD5EA1ED9FC}" type="pres">
      <dgm:prSet presAssocID="{DD0A9C8F-66F9-451D-A907-EBA0D1AB469C}" presName="iconRect" presStyleLbl="node1" presStyleIdx="4" presStyleCnt="5" custScaleX="162714" custScaleY="149980" custLinFactNeighborX="27292" custLinFactNeighborY="-744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Scales of Justice"/>
        </a:ext>
      </dgm:extLst>
    </dgm:pt>
    <dgm:pt modelId="{2FA13682-CDF8-40AA-843B-275C9A471D64}" type="pres">
      <dgm:prSet presAssocID="{DD0A9C8F-66F9-451D-A907-EBA0D1AB469C}" presName="spaceRect" presStyleCnt="0"/>
      <dgm:spPr/>
    </dgm:pt>
    <dgm:pt modelId="{C65E3AB7-6206-45F6-A2B4-73574C5E3D44}" type="pres">
      <dgm:prSet presAssocID="{DD0A9C8F-66F9-451D-A907-EBA0D1AB469C}" presName="textRect" presStyleLbl="revTx" presStyleIdx="4" presStyleCnt="5" custLinFactNeighborX="11723" custLinFactNeighborY="6393">
        <dgm:presLayoutVars>
          <dgm:chMax val="1"/>
          <dgm:chPref val="1"/>
        </dgm:presLayoutVars>
      </dgm:prSet>
      <dgm:spPr/>
    </dgm:pt>
  </dgm:ptLst>
  <dgm:cxnLst>
    <dgm:cxn modelId="{5728850B-CCD4-4457-8FCA-22857EFE4DB8}" srcId="{60F00BFC-CCB7-403D-AB3F-01F575C4C523}" destId="{C02E4E6F-3897-4293-8E12-CC3ECB92CE58}" srcOrd="1" destOrd="0" parTransId="{1D98937F-A62D-4934-B7DB-E79F18049C9A}" sibTransId="{0CA75E77-217E-42D9-BFF7-B4512888F55E}"/>
    <dgm:cxn modelId="{252D4F69-941A-40FF-8BAE-EEE7EF6D466B}" type="presOf" srcId="{DB6788D3-E415-4A8F-95B8-613F9A9DD0ED}" destId="{4D258A0A-84F3-470D-A6A9-EACD7B3A6227}" srcOrd="0" destOrd="0" presId="urn:microsoft.com/office/officeart/2018/2/layout/IconLabelList"/>
    <dgm:cxn modelId="{75E0E087-399C-4D4E-98EE-E91F75C1D80A}" srcId="{60F00BFC-CCB7-403D-AB3F-01F575C4C523}" destId="{DB6788D3-E415-4A8F-95B8-613F9A9DD0ED}" srcOrd="0" destOrd="0" parTransId="{F4EA44D3-928D-48CD-89AB-63970F49844B}" sibTransId="{8D23F5C8-1E87-44B8-A03E-9E49D4577466}"/>
    <dgm:cxn modelId="{F75E6492-12DA-49B4-A9AC-7293C04B0982}" type="presOf" srcId="{60F00BFC-CCB7-403D-AB3F-01F575C4C523}" destId="{48055B1E-2BA0-4120-AA36-048433F2FFEE}" srcOrd="0" destOrd="0" presId="urn:microsoft.com/office/officeart/2018/2/layout/IconLabelList"/>
    <dgm:cxn modelId="{BA987899-20E3-4A4D-AC8B-DD18F8B46513}" type="presOf" srcId="{DD0A9C8F-66F9-451D-A907-EBA0D1AB469C}" destId="{C65E3AB7-6206-45F6-A2B4-73574C5E3D44}" srcOrd="0" destOrd="0" presId="urn:microsoft.com/office/officeart/2018/2/layout/IconLabelList"/>
    <dgm:cxn modelId="{B57017A4-F3B4-4F59-930D-56EAE45DFD1D}" type="presOf" srcId="{547D2E98-2AE3-416E-8B4F-81DAE9C66F5B}" destId="{8D09C7CB-024D-4920-888C-EB8F809E5B68}" srcOrd="0" destOrd="0" presId="urn:microsoft.com/office/officeart/2018/2/layout/IconLabelList"/>
    <dgm:cxn modelId="{888499C0-A4C6-46F8-879F-4123958763D7}" srcId="{60F00BFC-CCB7-403D-AB3F-01F575C4C523}" destId="{DD0A9C8F-66F9-451D-A907-EBA0D1AB469C}" srcOrd="4" destOrd="0" parTransId="{29642433-04E0-4950-816E-D02E9B7023C0}" sibTransId="{BD999EE9-88F1-49DE-B0B2-16FA9B0E4B70}"/>
    <dgm:cxn modelId="{3A0549C2-7CE6-4569-BEB4-F75E9FBAD879}" type="presOf" srcId="{94FC1EE8-20C1-459C-A079-A9378AE935A0}" destId="{683FB857-8995-468E-BED3-FB8E25E3DE35}" srcOrd="0" destOrd="0" presId="urn:microsoft.com/office/officeart/2018/2/layout/IconLabelList"/>
    <dgm:cxn modelId="{C2B68CCB-D950-4F42-A432-C19D297833DE}" type="presOf" srcId="{C02E4E6F-3897-4293-8E12-CC3ECB92CE58}" destId="{A3943953-4D46-45B0-8424-188934BCA17B}" srcOrd="0" destOrd="0" presId="urn:microsoft.com/office/officeart/2018/2/layout/IconLabelList"/>
    <dgm:cxn modelId="{CEC66EDA-54DD-44AB-A246-B5C9CD0B2F15}" srcId="{60F00BFC-CCB7-403D-AB3F-01F575C4C523}" destId="{547D2E98-2AE3-416E-8B4F-81DAE9C66F5B}" srcOrd="2" destOrd="0" parTransId="{ED2AA303-059E-4EDA-B16A-09982C1B74B1}" sibTransId="{9E5B505B-F678-4A57-A502-9939B74C7150}"/>
    <dgm:cxn modelId="{FD135AE6-D124-48B9-89E4-1686D8B679AD}" srcId="{60F00BFC-CCB7-403D-AB3F-01F575C4C523}" destId="{94FC1EE8-20C1-459C-A079-A9378AE935A0}" srcOrd="3" destOrd="0" parTransId="{8181E088-EBF0-44D0-B06C-F6C7814EBF36}" sibTransId="{EBCA1D97-2FD0-4602-A390-B6EE0B764177}"/>
    <dgm:cxn modelId="{79B8DF9E-CF6A-402F-AD2C-DED1C023F11B}" type="presParOf" srcId="{48055B1E-2BA0-4120-AA36-048433F2FFEE}" destId="{4D29DB4A-EDA4-4B82-A1CA-04C885ECFDBD}" srcOrd="0" destOrd="0" presId="urn:microsoft.com/office/officeart/2018/2/layout/IconLabelList"/>
    <dgm:cxn modelId="{B6EFA212-CD3C-409F-A393-2CFE1CFD7AE0}" type="presParOf" srcId="{4D29DB4A-EDA4-4B82-A1CA-04C885ECFDBD}" destId="{2EAA4E71-00CD-48D6-B824-90637265A20B}" srcOrd="0" destOrd="0" presId="urn:microsoft.com/office/officeart/2018/2/layout/IconLabelList"/>
    <dgm:cxn modelId="{91F406E4-1C7F-494D-9B23-1484D9B18A16}" type="presParOf" srcId="{4D29DB4A-EDA4-4B82-A1CA-04C885ECFDBD}" destId="{4FD6B3DA-FFCC-4E8B-9204-B79FF3A8D23B}" srcOrd="1" destOrd="0" presId="urn:microsoft.com/office/officeart/2018/2/layout/IconLabelList"/>
    <dgm:cxn modelId="{884C3D92-AEA5-4BD2-8982-57D0F228E518}" type="presParOf" srcId="{4D29DB4A-EDA4-4B82-A1CA-04C885ECFDBD}" destId="{4D258A0A-84F3-470D-A6A9-EACD7B3A6227}" srcOrd="2" destOrd="0" presId="urn:microsoft.com/office/officeart/2018/2/layout/IconLabelList"/>
    <dgm:cxn modelId="{24F62E97-AA23-49EF-ABE7-4D1349286D20}" type="presParOf" srcId="{48055B1E-2BA0-4120-AA36-048433F2FFEE}" destId="{382C127F-2D59-4BDB-9962-227437CF2E1B}" srcOrd="1" destOrd="0" presId="urn:microsoft.com/office/officeart/2018/2/layout/IconLabelList"/>
    <dgm:cxn modelId="{21474CD0-0815-4EC9-9413-2DDBE0D898D4}" type="presParOf" srcId="{48055B1E-2BA0-4120-AA36-048433F2FFEE}" destId="{CAD0685C-194D-441D-8980-33DE0DD0AA41}" srcOrd="2" destOrd="0" presId="urn:microsoft.com/office/officeart/2018/2/layout/IconLabelList"/>
    <dgm:cxn modelId="{991B123B-CE60-4D6F-9CDF-8E2792C36019}" type="presParOf" srcId="{CAD0685C-194D-441D-8980-33DE0DD0AA41}" destId="{364E67DD-361C-4B52-9656-62C208067A1D}" srcOrd="0" destOrd="0" presId="urn:microsoft.com/office/officeart/2018/2/layout/IconLabelList"/>
    <dgm:cxn modelId="{05D05457-7344-44D9-AF4B-0B2686C55AC1}" type="presParOf" srcId="{CAD0685C-194D-441D-8980-33DE0DD0AA41}" destId="{C10C0BD9-8C82-49EC-A759-2F00C6885E24}" srcOrd="1" destOrd="0" presId="urn:microsoft.com/office/officeart/2018/2/layout/IconLabelList"/>
    <dgm:cxn modelId="{D3B6D9CB-1F12-4593-8F44-C705DFB48EFA}" type="presParOf" srcId="{CAD0685C-194D-441D-8980-33DE0DD0AA41}" destId="{A3943953-4D46-45B0-8424-188934BCA17B}" srcOrd="2" destOrd="0" presId="urn:microsoft.com/office/officeart/2018/2/layout/IconLabelList"/>
    <dgm:cxn modelId="{3A393789-28C4-4E70-A9EB-4A5D1797D718}" type="presParOf" srcId="{48055B1E-2BA0-4120-AA36-048433F2FFEE}" destId="{0ACD4429-5CFA-4FD3-B69D-6BC1EE84B480}" srcOrd="3" destOrd="0" presId="urn:microsoft.com/office/officeart/2018/2/layout/IconLabelList"/>
    <dgm:cxn modelId="{237270EC-94CD-4FFB-809D-7F03B0849770}" type="presParOf" srcId="{48055B1E-2BA0-4120-AA36-048433F2FFEE}" destId="{7E213671-6B80-4D71-95D0-9247917003E7}" srcOrd="4" destOrd="0" presId="urn:microsoft.com/office/officeart/2018/2/layout/IconLabelList"/>
    <dgm:cxn modelId="{94F4A3E4-9A48-4EE8-9365-4F5A2E3EE181}" type="presParOf" srcId="{7E213671-6B80-4D71-95D0-9247917003E7}" destId="{08B186E5-F5AE-4301-8CB1-479AD178DDD3}" srcOrd="0" destOrd="0" presId="urn:microsoft.com/office/officeart/2018/2/layout/IconLabelList"/>
    <dgm:cxn modelId="{F7BB97BD-8507-4F29-9C89-58FD80ACA33B}" type="presParOf" srcId="{7E213671-6B80-4D71-95D0-9247917003E7}" destId="{76348606-241D-48B5-98B4-88FECBCFF389}" srcOrd="1" destOrd="0" presId="urn:microsoft.com/office/officeart/2018/2/layout/IconLabelList"/>
    <dgm:cxn modelId="{1A2EE22B-8A29-4935-8F9C-3797BC27C64E}" type="presParOf" srcId="{7E213671-6B80-4D71-95D0-9247917003E7}" destId="{8D09C7CB-024D-4920-888C-EB8F809E5B68}" srcOrd="2" destOrd="0" presId="urn:microsoft.com/office/officeart/2018/2/layout/IconLabelList"/>
    <dgm:cxn modelId="{7B88DB1A-0924-4544-9651-CC03D6D22622}" type="presParOf" srcId="{48055B1E-2BA0-4120-AA36-048433F2FFEE}" destId="{E646BAE4-25F7-4A76-A2D8-0E1ABD288710}" srcOrd="5" destOrd="0" presId="urn:microsoft.com/office/officeart/2018/2/layout/IconLabelList"/>
    <dgm:cxn modelId="{586AD296-7CC4-49E7-8128-9923BB854066}" type="presParOf" srcId="{48055B1E-2BA0-4120-AA36-048433F2FFEE}" destId="{7D2D6E80-CD53-4BD1-86E5-7FADF24B70D2}" srcOrd="6" destOrd="0" presId="urn:microsoft.com/office/officeart/2018/2/layout/IconLabelList"/>
    <dgm:cxn modelId="{353B203A-C6B7-47C4-8BFB-42A426CB5F4C}" type="presParOf" srcId="{7D2D6E80-CD53-4BD1-86E5-7FADF24B70D2}" destId="{CE73712C-A084-42FA-BCB2-B21EC2B0D38B}" srcOrd="0" destOrd="0" presId="urn:microsoft.com/office/officeart/2018/2/layout/IconLabelList"/>
    <dgm:cxn modelId="{203C46B5-8959-494F-A52E-D2BB1E9F33DE}" type="presParOf" srcId="{7D2D6E80-CD53-4BD1-86E5-7FADF24B70D2}" destId="{AAF5D15C-353C-47D8-B0D0-79D1AF5179A3}" srcOrd="1" destOrd="0" presId="urn:microsoft.com/office/officeart/2018/2/layout/IconLabelList"/>
    <dgm:cxn modelId="{205D5AD7-CCD2-4418-A179-992DF062F9E1}" type="presParOf" srcId="{7D2D6E80-CD53-4BD1-86E5-7FADF24B70D2}" destId="{683FB857-8995-468E-BED3-FB8E25E3DE35}" srcOrd="2" destOrd="0" presId="urn:microsoft.com/office/officeart/2018/2/layout/IconLabelList"/>
    <dgm:cxn modelId="{F6FE2C6A-2A1C-4E9D-9B46-55DD15571EDE}" type="presParOf" srcId="{48055B1E-2BA0-4120-AA36-048433F2FFEE}" destId="{5432417D-C4C2-42C7-9A93-3AE0B04D5869}" srcOrd="7" destOrd="0" presId="urn:microsoft.com/office/officeart/2018/2/layout/IconLabelList"/>
    <dgm:cxn modelId="{2E1B519B-7A43-4112-91E9-177A7B7DE594}" type="presParOf" srcId="{48055B1E-2BA0-4120-AA36-048433F2FFEE}" destId="{FE7B237D-6B5B-4000-A273-13732BD37294}" srcOrd="8" destOrd="0" presId="urn:microsoft.com/office/officeart/2018/2/layout/IconLabelList"/>
    <dgm:cxn modelId="{60911DAB-AF1D-4494-8A72-155932F584FB}" type="presParOf" srcId="{FE7B237D-6B5B-4000-A273-13732BD37294}" destId="{3C80A085-9703-41C7-9507-6DD5EA1ED9FC}" srcOrd="0" destOrd="0" presId="urn:microsoft.com/office/officeart/2018/2/layout/IconLabelList"/>
    <dgm:cxn modelId="{00058D85-A723-4B89-BEEB-C142B4823F5B}" type="presParOf" srcId="{FE7B237D-6B5B-4000-A273-13732BD37294}" destId="{2FA13682-CDF8-40AA-843B-275C9A471D64}" srcOrd="1" destOrd="0" presId="urn:microsoft.com/office/officeart/2018/2/layout/IconLabelList"/>
    <dgm:cxn modelId="{0A7E2D12-7A14-4360-B00F-077DC6605ED2}" type="presParOf" srcId="{FE7B237D-6B5B-4000-A273-13732BD37294}" destId="{C65E3AB7-6206-45F6-A2B4-73574C5E3D4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963891-71B3-4F11-9303-262DEE0021F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559D4A6-C284-47CD-968C-44885A0EB463}">
      <dgm:prSet custT="1"/>
      <dgm:spPr/>
      <dgm:t>
        <a:bodyPr/>
        <a:lstStyle/>
        <a:p>
          <a:pPr>
            <a:lnSpc>
              <a:spcPct val="100000"/>
            </a:lnSpc>
          </a:pPr>
          <a:r>
            <a:rPr lang="en-US" sz="1400" b="1">
              <a:solidFill>
                <a:schemeClr val="bg1"/>
              </a:solidFill>
              <a:latin typeface="Barlow Semi Condensed" panose="00000506000000000000" pitchFamily="2" charset="0"/>
              <a:cs typeface="Times New Roman" panose="02020603050405020304" pitchFamily="18" charset="0"/>
            </a:rPr>
            <a:t>Sufficient Demand</a:t>
          </a:r>
          <a:endParaRPr lang="en-US" sz="1400">
            <a:solidFill>
              <a:schemeClr val="bg1"/>
            </a:solidFill>
            <a:latin typeface="Barlow Semi Condensed" panose="00000506000000000000" pitchFamily="2" charset="0"/>
            <a:cs typeface="Times New Roman" panose="02020603050405020304" pitchFamily="18" charset="0"/>
          </a:endParaRPr>
        </a:p>
      </dgm:t>
    </dgm:pt>
    <dgm:pt modelId="{06D7B723-3E26-4365-A964-1D2478E14132}" type="parTrans" cxnId="{B0D62E80-AA16-4D12-9EE1-D9A410B5428E}">
      <dgm:prSet/>
      <dgm:spPr/>
      <dgm:t>
        <a:bodyPr/>
        <a:lstStyle/>
        <a:p>
          <a:endParaRPr lang="en-US"/>
        </a:p>
      </dgm:t>
    </dgm:pt>
    <dgm:pt modelId="{957FC775-F213-490B-A564-0FBBD3D6361F}" type="sibTrans" cxnId="{B0D62E80-AA16-4D12-9EE1-D9A410B5428E}">
      <dgm:prSet/>
      <dgm:spPr/>
      <dgm:t>
        <a:bodyPr/>
        <a:lstStyle/>
        <a:p>
          <a:endParaRPr lang="en-US"/>
        </a:p>
      </dgm:t>
    </dgm:pt>
    <dgm:pt modelId="{4B55617A-8F0B-4423-A9D5-7BA1A0DA327C}">
      <dgm:prSet custT="1"/>
      <dgm:spPr/>
      <dgm:t>
        <a:bodyPr/>
        <a:lstStyle/>
        <a:p>
          <a:pPr>
            <a:lnSpc>
              <a:spcPct val="100000"/>
            </a:lnSpc>
          </a:pPr>
          <a:r>
            <a:rPr lang="en-US" sz="1400" b="1">
              <a:solidFill>
                <a:schemeClr val="bg1"/>
              </a:solidFill>
              <a:latin typeface="Barlow Semi Condensed" panose="00000506000000000000" pitchFamily="2" charset="0"/>
              <a:cs typeface="Times New Roman" panose="02020603050405020304" pitchFamily="18" charset="0"/>
            </a:rPr>
            <a:t>User Adoption</a:t>
          </a:r>
          <a:endParaRPr lang="en-US" sz="1400">
            <a:solidFill>
              <a:schemeClr val="bg1"/>
            </a:solidFill>
            <a:latin typeface="Barlow Semi Condensed" panose="00000506000000000000" pitchFamily="2" charset="0"/>
            <a:cs typeface="Times New Roman" panose="02020603050405020304" pitchFamily="18" charset="0"/>
          </a:endParaRPr>
        </a:p>
      </dgm:t>
    </dgm:pt>
    <dgm:pt modelId="{BFCAA466-EE03-4DB0-8E87-6DA07555BD8B}" type="parTrans" cxnId="{36420DB0-5738-4C3C-9C1A-9C5135F6DE51}">
      <dgm:prSet/>
      <dgm:spPr/>
      <dgm:t>
        <a:bodyPr/>
        <a:lstStyle/>
        <a:p>
          <a:endParaRPr lang="en-US"/>
        </a:p>
      </dgm:t>
    </dgm:pt>
    <dgm:pt modelId="{190483E9-85AF-4466-91BE-F11C790C5088}" type="sibTrans" cxnId="{36420DB0-5738-4C3C-9C1A-9C5135F6DE51}">
      <dgm:prSet/>
      <dgm:spPr/>
      <dgm:t>
        <a:bodyPr/>
        <a:lstStyle/>
        <a:p>
          <a:endParaRPr lang="en-US"/>
        </a:p>
      </dgm:t>
    </dgm:pt>
    <dgm:pt modelId="{B561C1C8-79FA-4605-B596-9852CE79F645}">
      <dgm:prSet custT="1"/>
      <dgm:spPr/>
      <dgm:t>
        <a:bodyPr/>
        <a:lstStyle/>
        <a:p>
          <a:pPr>
            <a:lnSpc>
              <a:spcPct val="100000"/>
            </a:lnSpc>
          </a:pPr>
          <a:r>
            <a:rPr lang="en-US" sz="1400" b="1">
              <a:solidFill>
                <a:schemeClr val="bg1"/>
              </a:solidFill>
              <a:latin typeface="Barlow Semi Condensed" panose="00000506000000000000" pitchFamily="2" charset="0"/>
              <a:cs typeface="Times New Roman" panose="02020603050405020304" pitchFamily="18" charset="0"/>
            </a:rPr>
            <a:t>Technical Talent</a:t>
          </a:r>
          <a:endParaRPr lang="en-US" sz="1400">
            <a:solidFill>
              <a:schemeClr val="bg1"/>
            </a:solidFill>
            <a:latin typeface="Barlow Semi Condensed" panose="00000506000000000000" pitchFamily="2" charset="0"/>
            <a:cs typeface="Times New Roman" panose="02020603050405020304" pitchFamily="18" charset="0"/>
          </a:endParaRPr>
        </a:p>
      </dgm:t>
    </dgm:pt>
    <dgm:pt modelId="{F7A069B3-E80B-41FC-9BEF-C4F852C69745}" type="parTrans" cxnId="{35AF20DC-A5D4-41B2-8105-8023F52A7125}">
      <dgm:prSet/>
      <dgm:spPr/>
      <dgm:t>
        <a:bodyPr/>
        <a:lstStyle/>
        <a:p>
          <a:endParaRPr lang="en-US"/>
        </a:p>
      </dgm:t>
    </dgm:pt>
    <dgm:pt modelId="{ACA0B6C7-9575-4ED8-9A84-994A0AF47BC8}" type="sibTrans" cxnId="{35AF20DC-A5D4-41B2-8105-8023F52A7125}">
      <dgm:prSet/>
      <dgm:spPr/>
      <dgm:t>
        <a:bodyPr/>
        <a:lstStyle/>
        <a:p>
          <a:endParaRPr lang="en-US"/>
        </a:p>
      </dgm:t>
    </dgm:pt>
    <dgm:pt modelId="{EA9B715F-026D-4D0D-B171-C7423B44515E}">
      <dgm:prSet custT="1"/>
      <dgm:spPr/>
      <dgm:t>
        <a:bodyPr/>
        <a:lstStyle/>
        <a:p>
          <a:pPr>
            <a:lnSpc>
              <a:spcPct val="100000"/>
            </a:lnSpc>
          </a:pPr>
          <a:r>
            <a:rPr lang="en-US" sz="1400" b="1">
              <a:solidFill>
                <a:schemeClr val="bg1"/>
              </a:solidFill>
              <a:latin typeface="Barlow Semi Condensed" panose="00000506000000000000" pitchFamily="2" charset="0"/>
              <a:cs typeface="Times New Roman" panose="02020603050405020304" pitchFamily="18" charset="0"/>
            </a:rPr>
            <a:t>Timeline Feasibility</a:t>
          </a:r>
          <a:endParaRPr lang="en-US" sz="1400">
            <a:solidFill>
              <a:schemeClr val="bg1"/>
            </a:solidFill>
            <a:latin typeface="Barlow Semi Condensed" panose="00000506000000000000" pitchFamily="2" charset="0"/>
            <a:cs typeface="Times New Roman" panose="02020603050405020304" pitchFamily="18" charset="0"/>
          </a:endParaRPr>
        </a:p>
      </dgm:t>
    </dgm:pt>
    <dgm:pt modelId="{82566455-FBC5-4AF0-A243-692F30DD1C58}" type="parTrans" cxnId="{8C037BBA-4A36-488B-8722-1E7135895D9E}">
      <dgm:prSet/>
      <dgm:spPr/>
      <dgm:t>
        <a:bodyPr/>
        <a:lstStyle/>
        <a:p>
          <a:endParaRPr lang="en-US"/>
        </a:p>
      </dgm:t>
    </dgm:pt>
    <dgm:pt modelId="{78A4CBCD-B699-4BD8-8AF0-4EB8C9543F12}" type="sibTrans" cxnId="{8C037BBA-4A36-488B-8722-1E7135895D9E}">
      <dgm:prSet/>
      <dgm:spPr/>
      <dgm:t>
        <a:bodyPr/>
        <a:lstStyle/>
        <a:p>
          <a:endParaRPr lang="en-US"/>
        </a:p>
      </dgm:t>
    </dgm:pt>
    <dgm:pt modelId="{5B5EC5BB-B088-427B-BD22-0BB70B171BF2}">
      <dgm:prSet custT="1"/>
      <dgm:spPr/>
      <dgm:t>
        <a:bodyPr/>
        <a:lstStyle/>
        <a:p>
          <a:pPr>
            <a:lnSpc>
              <a:spcPct val="100000"/>
            </a:lnSpc>
          </a:pPr>
          <a:r>
            <a:rPr lang="en-US" sz="1400" b="1">
              <a:solidFill>
                <a:schemeClr val="bg1"/>
              </a:solidFill>
              <a:latin typeface="Barlow Semi Condensed" panose="00000506000000000000" pitchFamily="2" charset="0"/>
              <a:cs typeface="Times New Roman" panose="02020603050405020304" pitchFamily="18" charset="0"/>
            </a:rPr>
            <a:t>Establishing Partnerships</a:t>
          </a:r>
          <a:endParaRPr lang="en-US" sz="1400">
            <a:solidFill>
              <a:schemeClr val="bg1"/>
            </a:solidFill>
            <a:latin typeface="Barlow Semi Condensed" panose="00000506000000000000" pitchFamily="2" charset="0"/>
            <a:cs typeface="Times New Roman" panose="02020603050405020304" pitchFamily="18" charset="0"/>
          </a:endParaRPr>
        </a:p>
      </dgm:t>
    </dgm:pt>
    <dgm:pt modelId="{AA0CE182-427B-4BD7-96A7-6336948BCE82}" type="parTrans" cxnId="{7CD34BC1-DD9B-400F-AA96-C28EC341D42C}">
      <dgm:prSet/>
      <dgm:spPr/>
      <dgm:t>
        <a:bodyPr/>
        <a:lstStyle/>
        <a:p>
          <a:endParaRPr lang="en-US"/>
        </a:p>
      </dgm:t>
    </dgm:pt>
    <dgm:pt modelId="{F42888E0-D5B3-4297-BC22-B00AA9D5E0A4}" type="sibTrans" cxnId="{7CD34BC1-DD9B-400F-AA96-C28EC341D42C}">
      <dgm:prSet/>
      <dgm:spPr/>
      <dgm:t>
        <a:bodyPr/>
        <a:lstStyle/>
        <a:p>
          <a:endParaRPr lang="en-US"/>
        </a:p>
      </dgm:t>
    </dgm:pt>
    <dgm:pt modelId="{DFA73DF6-73A3-4087-ABEE-A0BEFB2F9AC8}">
      <dgm:prSet custT="1"/>
      <dgm:spPr/>
      <dgm:t>
        <a:bodyPr/>
        <a:lstStyle/>
        <a:p>
          <a:pPr>
            <a:lnSpc>
              <a:spcPct val="100000"/>
            </a:lnSpc>
          </a:pPr>
          <a:r>
            <a:rPr lang="en-US" sz="1400" b="1">
              <a:solidFill>
                <a:schemeClr val="bg1"/>
              </a:solidFill>
              <a:latin typeface="Barlow Semi Condensed" panose="00000506000000000000" pitchFamily="2" charset="0"/>
              <a:cs typeface="Times New Roman" panose="02020603050405020304" pitchFamily="18" charset="0"/>
            </a:rPr>
            <a:t>User Feedback</a:t>
          </a:r>
          <a:endParaRPr lang="en-US" sz="1400">
            <a:solidFill>
              <a:schemeClr val="bg1"/>
            </a:solidFill>
            <a:latin typeface="Barlow Semi Condensed" panose="00000506000000000000" pitchFamily="2" charset="0"/>
            <a:cs typeface="Times New Roman" panose="02020603050405020304" pitchFamily="18" charset="0"/>
          </a:endParaRPr>
        </a:p>
      </dgm:t>
    </dgm:pt>
    <dgm:pt modelId="{95049B43-634C-42CF-AB57-D69C4A433C67}" type="parTrans" cxnId="{5F23F886-0877-4CC0-AEB6-940EBB3E2077}">
      <dgm:prSet/>
      <dgm:spPr/>
      <dgm:t>
        <a:bodyPr/>
        <a:lstStyle/>
        <a:p>
          <a:endParaRPr lang="en-US"/>
        </a:p>
      </dgm:t>
    </dgm:pt>
    <dgm:pt modelId="{39EFB9BA-1875-4384-B794-6679EF68C366}" type="sibTrans" cxnId="{5F23F886-0877-4CC0-AEB6-940EBB3E2077}">
      <dgm:prSet/>
      <dgm:spPr/>
      <dgm:t>
        <a:bodyPr/>
        <a:lstStyle/>
        <a:p>
          <a:endParaRPr lang="en-US"/>
        </a:p>
      </dgm:t>
    </dgm:pt>
    <dgm:pt modelId="{ABD7509C-2406-4B75-8CA9-BB9E495B70F6}" type="pres">
      <dgm:prSet presAssocID="{38963891-71B3-4F11-9303-262DEE0021FC}" presName="root" presStyleCnt="0">
        <dgm:presLayoutVars>
          <dgm:dir/>
          <dgm:resizeHandles val="exact"/>
        </dgm:presLayoutVars>
      </dgm:prSet>
      <dgm:spPr/>
    </dgm:pt>
    <dgm:pt modelId="{F8B70832-2B41-4666-9BC0-174D6F99BA7D}" type="pres">
      <dgm:prSet presAssocID="{E559D4A6-C284-47CD-968C-44885A0EB463}" presName="compNode" presStyleCnt="0"/>
      <dgm:spPr/>
    </dgm:pt>
    <dgm:pt modelId="{99278DFD-C870-4624-AAB3-2E05D77BF845}" type="pres">
      <dgm:prSet presAssocID="{E559D4A6-C284-47CD-968C-44885A0EB463}" presName="iconRect" presStyleLbl="node1" presStyleIdx="0" presStyleCnt="6" custScaleX="189293" custScaleY="17378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3AC26359-3D4F-4286-B286-7E4175F78B11}" type="pres">
      <dgm:prSet presAssocID="{E559D4A6-C284-47CD-968C-44885A0EB463}" presName="spaceRect" presStyleCnt="0"/>
      <dgm:spPr/>
    </dgm:pt>
    <dgm:pt modelId="{6615B2C9-0FD0-452E-A346-F6DF8F858EAA}" type="pres">
      <dgm:prSet presAssocID="{E559D4A6-C284-47CD-968C-44885A0EB463}" presName="textRect" presStyleLbl="revTx" presStyleIdx="0" presStyleCnt="6">
        <dgm:presLayoutVars>
          <dgm:chMax val="1"/>
          <dgm:chPref val="1"/>
        </dgm:presLayoutVars>
      </dgm:prSet>
      <dgm:spPr/>
    </dgm:pt>
    <dgm:pt modelId="{6BD80A34-5C5F-4802-A7AA-8C7CE07F04AE}" type="pres">
      <dgm:prSet presAssocID="{957FC775-F213-490B-A564-0FBBD3D6361F}" presName="sibTrans" presStyleCnt="0"/>
      <dgm:spPr/>
    </dgm:pt>
    <dgm:pt modelId="{AA4776FF-5758-4EF8-BFA2-56603A73A816}" type="pres">
      <dgm:prSet presAssocID="{4B55617A-8F0B-4423-A9D5-7BA1A0DA327C}" presName="compNode" presStyleCnt="0"/>
      <dgm:spPr/>
    </dgm:pt>
    <dgm:pt modelId="{9BF6E521-957A-4222-A5A8-1A0AE6294B92}" type="pres">
      <dgm:prSet presAssocID="{4B55617A-8F0B-4423-A9D5-7BA1A0DA327C}" presName="iconRect" presStyleLbl="node1" presStyleIdx="1" presStyleCnt="6" custScaleX="206777" custScaleY="17797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716A8411-83C2-4695-9853-53E2391DEBF7}" type="pres">
      <dgm:prSet presAssocID="{4B55617A-8F0B-4423-A9D5-7BA1A0DA327C}" presName="spaceRect" presStyleCnt="0"/>
      <dgm:spPr/>
    </dgm:pt>
    <dgm:pt modelId="{69977371-F4C0-4BE5-A901-E5D8529C42D0}" type="pres">
      <dgm:prSet presAssocID="{4B55617A-8F0B-4423-A9D5-7BA1A0DA327C}" presName="textRect" presStyleLbl="revTx" presStyleIdx="1" presStyleCnt="6">
        <dgm:presLayoutVars>
          <dgm:chMax val="1"/>
          <dgm:chPref val="1"/>
        </dgm:presLayoutVars>
      </dgm:prSet>
      <dgm:spPr/>
    </dgm:pt>
    <dgm:pt modelId="{D272E7AA-87EB-433A-95A0-A0538D9B0B6E}" type="pres">
      <dgm:prSet presAssocID="{190483E9-85AF-4466-91BE-F11C790C5088}" presName="sibTrans" presStyleCnt="0"/>
      <dgm:spPr/>
    </dgm:pt>
    <dgm:pt modelId="{6396C67E-75C9-42E3-AD1E-CB7412E50263}" type="pres">
      <dgm:prSet presAssocID="{B561C1C8-79FA-4605-B596-9852CE79F645}" presName="compNode" presStyleCnt="0"/>
      <dgm:spPr/>
    </dgm:pt>
    <dgm:pt modelId="{57B7C35D-C673-41F9-83C3-6CA333F28EBC}" type="pres">
      <dgm:prSet presAssocID="{B561C1C8-79FA-4605-B596-9852CE79F645}" presName="iconRect" presStyleLbl="node1" presStyleIdx="2" presStyleCnt="6" custScaleX="173663" custScaleY="17997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lder"/>
        </a:ext>
      </dgm:extLst>
    </dgm:pt>
    <dgm:pt modelId="{B5497DAF-44D7-4B01-9A02-4F68AE8F7121}" type="pres">
      <dgm:prSet presAssocID="{B561C1C8-79FA-4605-B596-9852CE79F645}" presName="spaceRect" presStyleCnt="0"/>
      <dgm:spPr/>
    </dgm:pt>
    <dgm:pt modelId="{CD5CE0BC-9092-4A2F-820E-BBB2931B349F}" type="pres">
      <dgm:prSet presAssocID="{B561C1C8-79FA-4605-B596-9852CE79F645}" presName="textRect" presStyleLbl="revTx" presStyleIdx="2" presStyleCnt="6">
        <dgm:presLayoutVars>
          <dgm:chMax val="1"/>
          <dgm:chPref val="1"/>
        </dgm:presLayoutVars>
      </dgm:prSet>
      <dgm:spPr/>
    </dgm:pt>
    <dgm:pt modelId="{9D5FA66C-1343-45D8-BA80-2DA52AF60B12}" type="pres">
      <dgm:prSet presAssocID="{ACA0B6C7-9575-4ED8-9A84-994A0AF47BC8}" presName="sibTrans" presStyleCnt="0"/>
      <dgm:spPr/>
    </dgm:pt>
    <dgm:pt modelId="{D79CF67C-2702-4B27-8537-5142075564A1}" type="pres">
      <dgm:prSet presAssocID="{EA9B715F-026D-4D0D-B171-C7423B44515E}" presName="compNode" presStyleCnt="0"/>
      <dgm:spPr/>
    </dgm:pt>
    <dgm:pt modelId="{E5326911-93AC-4ABF-A7A7-5DD7DC149257}" type="pres">
      <dgm:prSet presAssocID="{EA9B715F-026D-4D0D-B171-C7423B44515E}" presName="iconRect" presStyleLbl="node1" presStyleIdx="3" presStyleCnt="6" custScaleX="191147" custScaleY="17398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AEA14B36-FB48-43D1-AC2B-CCD72004289B}" type="pres">
      <dgm:prSet presAssocID="{EA9B715F-026D-4D0D-B171-C7423B44515E}" presName="spaceRect" presStyleCnt="0"/>
      <dgm:spPr/>
    </dgm:pt>
    <dgm:pt modelId="{6D633E80-4E9E-42C0-8370-949B6DFA6A87}" type="pres">
      <dgm:prSet presAssocID="{EA9B715F-026D-4D0D-B171-C7423B44515E}" presName="textRect" presStyleLbl="revTx" presStyleIdx="3" presStyleCnt="6">
        <dgm:presLayoutVars>
          <dgm:chMax val="1"/>
          <dgm:chPref val="1"/>
        </dgm:presLayoutVars>
      </dgm:prSet>
      <dgm:spPr/>
    </dgm:pt>
    <dgm:pt modelId="{55BA0837-0436-4A21-8A2F-1262141F777B}" type="pres">
      <dgm:prSet presAssocID="{78A4CBCD-B699-4BD8-8AF0-4EB8C9543F12}" presName="sibTrans" presStyleCnt="0"/>
      <dgm:spPr/>
    </dgm:pt>
    <dgm:pt modelId="{8879D6DD-83FF-4C51-BAF6-8E57AE566D5E}" type="pres">
      <dgm:prSet presAssocID="{5B5EC5BB-B088-427B-BD22-0BB70B171BF2}" presName="compNode" presStyleCnt="0"/>
      <dgm:spPr/>
    </dgm:pt>
    <dgm:pt modelId="{958249E4-6628-491E-90A2-DDA8F248A1C1}" type="pres">
      <dgm:prSet presAssocID="{5B5EC5BB-B088-427B-BD22-0BB70B171BF2}" presName="iconRect" presStyleLbl="node1" presStyleIdx="4" presStyleCnt="6" custScaleX="219741" custScaleY="232033"/>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andshake"/>
        </a:ext>
      </dgm:extLst>
    </dgm:pt>
    <dgm:pt modelId="{684781A6-6BA6-4EF0-9B98-F354AD39C526}" type="pres">
      <dgm:prSet presAssocID="{5B5EC5BB-B088-427B-BD22-0BB70B171BF2}" presName="spaceRect" presStyleCnt="0"/>
      <dgm:spPr/>
    </dgm:pt>
    <dgm:pt modelId="{2E49BE23-5606-47C8-ABA6-16E7BBA71AC2}" type="pres">
      <dgm:prSet presAssocID="{5B5EC5BB-B088-427B-BD22-0BB70B171BF2}" presName="textRect" presStyleLbl="revTx" presStyleIdx="4" presStyleCnt="6">
        <dgm:presLayoutVars>
          <dgm:chMax val="1"/>
          <dgm:chPref val="1"/>
        </dgm:presLayoutVars>
      </dgm:prSet>
      <dgm:spPr/>
    </dgm:pt>
    <dgm:pt modelId="{378348D8-293B-41EF-B601-88117B2B4443}" type="pres">
      <dgm:prSet presAssocID="{F42888E0-D5B3-4297-BC22-B00AA9D5E0A4}" presName="sibTrans" presStyleCnt="0"/>
      <dgm:spPr/>
    </dgm:pt>
    <dgm:pt modelId="{8D4B7607-45DD-449F-9390-D69F61ACC603}" type="pres">
      <dgm:prSet presAssocID="{DFA73DF6-73A3-4087-ABEE-A0BEFB2F9AC8}" presName="compNode" presStyleCnt="0"/>
      <dgm:spPr/>
    </dgm:pt>
    <dgm:pt modelId="{AA7AC315-516F-46C9-BAFB-F4E040664AB4}" type="pres">
      <dgm:prSet presAssocID="{DFA73DF6-73A3-4087-ABEE-A0BEFB2F9AC8}" presName="iconRect" presStyleLbl="node1" presStyleIdx="5" presStyleCnt="6" custScaleX="181138" custScaleY="14246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at Bubble"/>
        </a:ext>
      </dgm:extLst>
    </dgm:pt>
    <dgm:pt modelId="{9499B176-A1C2-4BE9-B464-DE898DDE30E9}" type="pres">
      <dgm:prSet presAssocID="{DFA73DF6-73A3-4087-ABEE-A0BEFB2F9AC8}" presName="spaceRect" presStyleCnt="0"/>
      <dgm:spPr/>
    </dgm:pt>
    <dgm:pt modelId="{71A10A55-C837-44AB-81BF-088E032BE799}" type="pres">
      <dgm:prSet presAssocID="{DFA73DF6-73A3-4087-ABEE-A0BEFB2F9AC8}" presName="textRect" presStyleLbl="revTx" presStyleIdx="5" presStyleCnt="6">
        <dgm:presLayoutVars>
          <dgm:chMax val="1"/>
          <dgm:chPref val="1"/>
        </dgm:presLayoutVars>
      </dgm:prSet>
      <dgm:spPr/>
    </dgm:pt>
  </dgm:ptLst>
  <dgm:cxnLst>
    <dgm:cxn modelId="{E0AE0404-BE37-410A-ACEE-1DB48B7E309C}" type="presOf" srcId="{38963891-71B3-4F11-9303-262DEE0021FC}" destId="{ABD7509C-2406-4B75-8CA9-BB9E495B70F6}" srcOrd="0" destOrd="0" presId="urn:microsoft.com/office/officeart/2018/2/layout/IconLabelList"/>
    <dgm:cxn modelId="{8D30120B-E2A1-444F-8E34-4865C5068008}" type="presOf" srcId="{DFA73DF6-73A3-4087-ABEE-A0BEFB2F9AC8}" destId="{71A10A55-C837-44AB-81BF-088E032BE799}" srcOrd="0" destOrd="0" presId="urn:microsoft.com/office/officeart/2018/2/layout/IconLabelList"/>
    <dgm:cxn modelId="{13542839-7BD9-4588-94D9-2B4D3F179116}" type="presOf" srcId="{E559D4A6-C284-47CD-968C-44885A0EB463}" destId="{6615B2C9-0FD0-452E-A346-F6DF8F858EAA}" srcOrd="0" destOrd="0" presId="urn:microsoft.com/office/officeart/2018/2/layout/IconLabelList"/>
    <dgm:cxn modelId="{B77E2A4F-55B6-4632-BF1B-A46EDD0FE848}" type="presOf" srcId="{4B55617A-8F0B-4423-A9D5-7BA1A0DA327C}" destId="{69977371-F4C0-4BE5-A901-E5D8529C42D0}" srcOrd="0" destOrd="0" presId="urn:microsoft.com/office/officeart/2018/2/layout/IconLabelList"/>
    <dgm:cxn modelId="{01D0CB75-46BB-4A1A-8287-730E14E23987}" type="presOf" srcId="{5B5EC5BB-B088-427B-BD22-0BB70B171BF2}" destId="{2E49BE23-5606-47C8-ABA6-16E7BBA71AC2}" srcOrd="0" destOrd="0" presId="urn:microsoft.com/office/officeart/2018/2/layout/IconLabelList"/>
    <dgm:cxn modelId="{B0D62E80-AA16-4D12-9EE1-D9A410B5428E}" srcId="{38963891-71B3-4F11-9303-262DEE0021FC}" destId="{E559D4A6-C284-47CD-968C-44885A0EB463}" srcOrd="0" destOrd="0" parTransId="{06D7B723-3E26-4365-A964-1D2478E14132}" sibTransId="{957FC775-F213-490B-A564-0FBBD3D6361F}"/>
    <dgm:cxn modelId="{5F23F886-0877-4CC0-AEB6-940EBB3E2077}" srcId="{38963891-71B3-4F11-9303-262DEE0021FC}" destId="{DFA73DF6-73A3-4087-ABEE-A0BEFB2F9AC8}" srcOrd="5" destOrd="0" parTransId="{95049B43-634C-42CF-AB57-D69C4A433C67}" sibTransId="{39EFB9BA-1875-4384-B794-6679EF68C366}"/>
    <dgm:cxn modelId="{36420DB0-5738-4C3C-9C1A-9C5135F6DE51}" srcId="{38963891-71B3-4F11-9303-262DEE0021FC}" destId="{4B55617A-8F0B-4423-A9D5-7BA1A0DA327C}" srcOrd="1" destOrd="0" parTransId="{BFCAA466-EE03-4DB0-8E87-6DA07555BD8B}" sibTransId="{190483E9-85AF-4466-91BE-F11C790C5088}"/>
    <dgm:cxn modelId="{8C037BBA-4A36-488B-8722-1E7135895D9E}" srcId="{38963891-71B3-4F11-9303-262DEE0021FC}" destId="{EA9B715F-026D-4D0D-B171-C7423B44515E}" srcOrd="3" destOrd="0" parTransId="{82566455-FBC5-4AF0-A243-692F30DD1C58}" sibTransId="{78A4CBCD-B699-4BD8-8AF0-4EB8C9543F12}"/>
    <dgm:cxn modelId="{7CD34BC1-DD9B-400F-AA96-C28EC341D42C}" srcId="{38963891-71B3-4F11-9303-262DEE0021FC}" destId="{5B5EC5BB-B088-427B-BD22-0BB70B171BF2}" srcOrd="4" destOrd="0" parTransId="{AA0CE182-427B-4BD7-96A7-6336948BCE82}" sibTransId="{F42888E0-D5B3-4297-BC22-B00AA9D5E0A4}"/>
    <dgm:cxn modelId="{1076F2C1-1E3D-436C-881D-2782B655AACB}" type="presOf" srcId="{EA9B715F-026D-4D0D-B171-C7423B44515E}" destId="{6D633E80-4E9E-42C0-8370-949B6DFA6A87}" srcOrd="0" destOrd="0" presId="urn:microsoft.com/office/officeart/2018/2/layout/IconLabelList"/>
    <dgm:cxn modelId="{35AF20DC-A5D4-41B2-8105-8023F52A7125}" srcId="{38963891-71B3-4F11-9303-262DEE0021FC}" destId="{B561C1C8-79FA-4605-B596-9852CE79F645}" srcOrd="2" destOrd="0" parTransId="{F7A069B3-E80B-41FC-9BEF-C4F852C69745}" sibTransId="{ACA0B6C7-9575-4ED8-9A84-994A0AF47BC8}"/>
    <dgm:cxn modelId="{495C4AF6-A7DB-4A9D-A0BB-9974B368F216}" type="presOf" srcId="{B561C1C8-79FA-4605-B596-9852CE79F645}" destId="{CD5CE0BC-9092-4A2F-820E-BBB2931B349F}" srcOrd="0" destOrd="0" presId="urn:microsoft.com/office/officeart/2018/2/layout/IconLabelList"/>
    <dgm:cxn modelId="{CA8DEC5E-900C-450F-9C44-D1BC5E13F750}" type="presParOf" srcId="{ABD7509C-2406-4B75-8CA9-BB9E495B70F6}" destId="{F8B70832-2B41-4666-9BC0-174D6F99BA7D}" srcOrd="0" destOrd="0" presId="urn:microsoft.com/office/officeart/2018/2/layout/IconLabelList"/>
    <dgm:cxn modelId="{21A7E295-D144-45BC-B52B-4C015CAE3270}" type="presParOf" srcId="{F8B70832-2B41-4666-9BC0-174D6F99BA7D}" destId="{99278DFD-C870-4624-AAB3-2E05D77BF845}" srcOrd="0" destOrd="0" presId="urn:microsoft.com/office/officeart/2018/2/layout/IconLabelList"/>
    <dgm:cxn modelId="{3D5E6FD5-3CFD-4337-B6E2-8003C51453C5}" type="presParOf" srcId="{F8B70832-2B41-4666-9BC0-174D6F99BA7D}" destId="{3AC26359-3D4F-4286-B286-7E4175F78B11}" srcOrd="1" destOrd="0" presId="urn:microsoft.com/office/officeart/2018/2/layout/IconLabelList"/>
    <dgm:cxn modelId="{0CC731ED-C9FC-4EA3-AF68-79A31BFD8279}" type="presParOf" srcId="{F8B70832-2B41-4666-9BC0-174D6F99BA7D}" destId="{6615B2C9-0FD0-452E-A346-F6DF8F858EAA}" srcOrd="2" destOrd="0" presId="urn:microsoft.com/office/officeart/2018/2/layout/IconLabelList"/>
    <dgm:cxn modelId="{C79665FC-A67B-4A11-AF08-9B3044D28A17}" type="presParOf" srcId="{ABD7509C-2406-4B75-8CA9-BB9E495B70F6}" destId="{6BD80A34-5C5F-4802-A7AA-8C7CE07F04AE}" srcOrd="1" destOrd="0" presId="urn:microsoft.com/office/officeart/2018/2/layout/IconLabelList"/>
    <dgm:cxn modelId="{F8BC0FA9-0BC2-4B3B-9D03-0F7407D6009B}" type="presParOf" srcId="{ABD7509C-2406-4B75-8CA9-BB9E495B70F6}" destId="{AA4776FF-5758-4EF8-BFA2-56603A73A816}" srcOrd="2" destOrd="0" presId="urn:microsoft.com/office/officeart/2018/2/layout/IconLabelList"/>
    <dgm:cxn modelId="{D164C891-3659-44D6-A50E-AF5FF36B74ED}" type="presParOf" srcId="{AA4776FF-5758-4EF8-BFA2-56603A73A816}" destId="{9BF6E521-957A-4222-A5A8-1A0AE6294B92}" srcOrd="0" destOrd="0" presId="urn:microsoft.com/office/officeart/2018/2/layout/IconLabelList"/>
    <dgm:cxn modelId="{05F2AEB1-6E40-4018-8ED5-4DC6020A6A2B}" type="presParOf" srcId="{AA4776FF-5758-4EF8-BFA2-56603A73A816}" destId="{716A8411-83C2-4695-9853-53E2391DEBF7}" srcOrd="1" destOrd="0" presId="urn:microsoft.com/office/officeart/2018/2/layout/IconLabelList"/>
    <dgm:cxn modelId="{8AA061DC-3020-4F8F-BB1E-FC323F4C9BC1}" type="presParOf" srcId="{AA4776FF-5758-4EF8-BFA2-56603A73A816}" destId="{69977371-F4C0-4BE5-A901-E5D8529C42D0}" srcOrd="2" destOrd="0" presId="urn:microsoft.com/office/officeart/2018/2/layout/IconLabelList"/>
    <dgm:cxn modelId="{1840F92C-BE3E-4119-9310-7A3936FCDAFC}" type="presParOf" srcId="{ABD7509C-2406-4B75-8CA9-BB9E495B70F6}" destId="{D272E7AA-87EB-433A-95A0-A0538D9B0B6E}" srcOrd="3" destOrd="0" presId="urn:microsoft.com/office/officeart/2018/2/layout/IconLabelList"/>
    <dgm:cxn modelId="{95EB0500-B318-447E-9C45-0036E56C8749}" type="presParOf" srcId="{ABD7509C-2406-4B75-8CA9-BB9E495B70F6}" destId="{6396C67E-75C9-42E3-AD1E-CB7412E50263}" srcOrd="4" destOrd="0" presId="urn:microsoft.com/office/officeart/2018/2/layout/IconLabelList"/>
    <dgm:cxn modelId="{BE324D84-1685-48DD-847B-014D4F480AB1}" type="presParOf" srcId="{6396C67E-75C9-42E3-AD1E-CB7412E50263}" destId="{57B7C35D-C673-41F9-83C3-6CA333F28EBC}" srcOrd="0" destOrd="0" presId="urn:microsoft.com/office/officeart/2018/2/layout/IconLabelList"/>
    <dgm:cxn modelId="{C210629C-ED52-4730-9AF4-041057470685}" type="presParOf" srcId="{6396C67E-75C9-42E3-AD1E-CB7412E50263}" destId="{B5497DAF-44D7-4B01-9A02-4F68AE8F7121}" srcOrd="1" destOrd="0" presId="urn:microsoft.com/office/officeart/2018/2/layout/IconLabelList"/>
    <dgm:cxn modelId="{F0E4A99A-6D74-44B5-8D5F-252ACE255AAD}" type="presParOf" srcId="{6396C67E-75C9-42E3-AD1E-CB7412E50263}" destId="{CD5CE0BC-9092-4A2F-820E-BBB2931B349F}" srcOrd="2" destOrd="0" presId="urn:microsoft.com/office/officeart/2018/2/layout/IconLabelList"/>
    <dgm:cxn modelId="{E15AC2DD-DF63-42DB-8AA2-791396CBCC30}" type="presParOf" srcId="{ABD7509C-2406-4B75-8CA9-BB9E495B70F6}" destId="{9D5FA66C-1343-45D8-BA80-2DA52AF60B12}" srcOrd="5" destOrd="0" presId="urn:microsoft.com/office/officeart/2018/2/layout/IconLabelList"/>
    <dgm:cxn modelId="{F99ECDCC-467D-439F-81CA-29C492451224}" type="presParOf" srcId="{ABD7509C-2406-4B75-8CA9-BB9E495B70F6}" destId="{D79CF67C-2702-4B27-8537-5142075564A1}" srcOrd="6" destOrd="0" presId="urn:microsoft.com/office/officeart/2018/2/layout/IconLabelList"/>
    <dgm:cxn modelId="{D498EB78-B025-4C12-8D0B-283CABBD58F3}" type="presParOf" srcId="{D79CF67C-2702-4B27-8537-5142075564A1}" destId="{E5326911-93AC-4ABF-A7A7-5DD7DC149257}" srcOrd="0" destOrd="0" presId="urn:microsoft.com/office/officeart/2018/2/layout/IconLabelList"/>
    <dgm:cxn modelId="{0128DEAC-2397-48C4-B0C2-A36F391E7A04}" type="presParOf" srcId="{D79CF67C-2702-4B27-8537-5142075564A1}" destId="{AEA14B36-FB48-43D1-AC2B-CCD72004289B}" srcOrd="1" destOrd="0" presId="urn:microsoft.com/office/officeart/2018/2/layout/IconLabelList"/>
    <dgm:cxn modelId="{741FE817-9CA7-46CB-87B6-250C8DD924CD}" type="presParOf" srcId="{D79CF67C-2702-4B27-8537-5142075564A1}" destId="{6D633E80-4E9E-42C0-8370-949B6DFA6A87}" srcOrd="2" destOrd="0" presId="urn:microsoft.com/office/officeart/2018/2/layout/IconLabelList"/>
    <dgm:cxn modelId="{DAFA334C-EFBE-47E2-97B4-2DDB4443F3AB}" type="presParOf" srcId="{ABD7509C-2406-4B75-8CA9-BB9E495B70F6}" destId="{55BA0837-0436-4A21-8A2F-1262141F777B}" srcOrd="7" destOrd="0" presId="urn:microsoft.com/office/officeart/2018/2/layout/IconLabelList"/>
    <dgm:cxn modelId="{75FEFD38-D793-4A70-8FC1-E15B47F44D97}" type="presParOf" srcId="{ABD7509C-2406-4B75-8CA9-BB9E495B70F6}" destId="{8879D6DD-83FF-4C51-BAF6-8E57AE566D5E}" srcOrd="8" destOrd="0" presId="urn:microsoft.com/office/officeart/2018/2/layout/IconLabelList"/>
    <dgm:cxn modelId="{AC9E7C2A-F288-450A-84E0-274DFCEC1641}" type="presParOf" srcId="{8879D6DD-83FF-4C51-BAF6-8E57AE566D5E}" destId="{958249E4-6628-491E-90A2-DDA8F248A1C1}" srcOrd="0" destOrd="0" presId="urn:microsoft.com/office/officeart/2018/2/layout/IconLabelList"/>
    <dgm:cxn modelId="{092505D0-F889-4FDE-AC50-753A927BCDE7}" type="presParOf" srcId="{8879D6DD-83FF-4C51-BAF6-8E57AE566D5E}" destId="{684781A6-6BA6-4EF0-9B98-F354AD39C526}" srcOrd="1" destOrd="0" presId="urn:microsoft.com/office/officeart/2018/2/layout/IconLabelList"/>
    <dgm:cxn modelId="{548B0499-AAF6-4999-860C-90D458AF26FE}" type="presParOf" srcId="{8879D6DD-83FF-4C51-BAF6-8E57AE566D5E}" destId="{2E49BE23-5606-47C8-ABA6-16E7BBA71AC2}" srcOrd="2" destOrd="0" presId="urn:microsoft.com/office/officeart/2018/2/layout/IconLabelList"/>
    <dgm:cxn modelId="{8F666391-CB65-43BE-9F3F-BA33885A23B6}" type="presParOf" srcId="{ABD7509C-2406-4B75-8CA9-BB9E495B70F6}" destId="{378348D8-293B-41EF-B601-88117B2B4443}" srcOrd="9" destOrd="0" presId="urn:microsoft.com/office/officeart/2018/2/layout/IconLabelList"/>
    <dgm:cxn modelId="{A4901A01-D1B8-4663-80BF-794F4DC4BCEE}" type="presParOf" srcId="{ABD7509C-2406-4B75-8CA9-BB9E495B70F6}" destId="{8D4B7607-45DD-449F-9390-D69F61ACC603}" srcOrd="10" destOrd="0" presId="urn:microsoft.com/office/officeart/2018/2/layout/IconLabelList"/>
    <dgm:cxn modelId="{5D9BBD9E-9851-476D-87B0-FBDFC9D40D56}" type="presParOf" srcId="{8D4B7607-45DD-449F-9390-D69F61ACC603}" destId="{AA7AC315-516F-46C9-BAFB-F4E040664AB4}" srcOrd="0" destOrd="0" presId="urn:microsoft.com/office/officeart/2018/2/layout/IconLabelList"/>
    <dgm:cxn modelId="{B11CEEAE-4F31-4087-BEB1-E6813C4A09D6}" type="presParOf" srcId="{8D4B7607-45DD-449F-9390-D69F61ACC603}" destId="{9499B176-A1C2-4BE9-B464-DE898DDE30E9}" srcOrd="1" destOrd="0" presId="urn:microsoft.com/office/officeart/2018/2/layout/IconLabelList"/>
    <dgm:cxn modelId="{5B8C3937-01B5-42CA-9D00-32A8EFE7A94A}" type="presParOf" srcId="{8D4B7607-45DD-449F-9390-D69F61ACC603}" destId="{71A10A55-C837-44AB-81BF-088E032BE799}" srcOrd="2" destOrd="0" presId="urn:microsoft.com/office/officeart/2018/2/layout/IconLabel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A4E71-00CD-48D6-B824-90637265A20B}">
      <dsp:nvSpPr>
        <dsp:cNvPr id="0" name=""/>
        <dsp:cNvSpPr/>
      </dsp:nvSpPr>
      <dsp:spPr>
        <a:xfrm>
          <a:off x="3828960" y="285670"/>
          <a:ext cx="1055866" cy="8571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258A0A-84F3-470D-A6A9-EACD7B3A6227}">
      <dsp:nvSpPr>
        <dsp:cNvPr id="0" name=""/>
        <dsp:cNvSpPr/>
      </dsp:nvSpPr>
      <dsp:spPr>
        <a:xfrm>
          <a:off x="298184" y="1249553"/>
          <a:ext cx="1365820" cy="546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solidFill>
                <a:schemeClr val="bg1"/>
              </a:solidFill>
              <a:latin typeface="Barlow Semi Condensed" panose="00000506000000000000" pitchFamily="2" charset="0"/>
              <a:cs typeface="Times New Roman" panose="02020603050405020304" pitchFamily="18" charset="0"/>
            </a:rPr>
            <a:t>Budget</a:t>
          </a:r>
        </a:p>
      </dsp:txBody>
      <dsp:txXfrm>
        <a:off x="298184" y="1249553"/>
        <a:ext cx="1365820" cy="546328"/>
      </dsp:txXfrm>
    </dsp:sp>
    <dsp:sp modelId="{364E67DD-361C-4B52-9656-62C208067A1D}">
      <dsp:nvSpPr>
        <dsp:cNvPr id="0" name=""/>
        <dsp:cNvSpPr/>
      </dsp:nvSpPr>
      <dsp:spPr>
        <a:xfrm>
          <a:off x="2195731" y="346327"/>
          <a:ext cx="797265" cy="819035"/>
        </a:xfrm>
        <a:prstGeom prst="rect">
          <a:avLst/>
        </a:prstGeom>
        <a:blipFill>
          <a:blip xmlns:r="http://schemas.openxmlformats.org/officeDocument/2006/relationships"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943953-4D46-45B0-8424-188934BCA17B}">
      <dsp:nvSpPr>
        <dsp:cNvPr id="0" name=""/>
        <dsp:cNvSpPr/>
      </dsp:nvSpPr>
      <dsp:spPr>
        <a:xfrm>
          <a:off x="1948764" y="1188932"/>
          <a:ext cx="1365820" cy="546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solidFill>
                <a:schemeClr val="bg1"/>
              </a:solidFill>
              <a:latin typeface="Barlow Semi Condensed" panose="00000506000000000000" pitchFamily="2" charset="0"/>
              <a:cs typeface="Times New Roman" panose="02020603050405020304" pitchFamily="18" charset="0"/>
            </a:rPr>
            <a:t>Timeline </a:t>
          </a:r>
          <a:endParaRPr lang="en-US" sz="1400" kern="1200">
            <a:solidFill>
              <a:schemeClr val="bg1"/>
            </a:solidFill>
            <a:latin typeface="Barlow Semi Condensed" panose="00000506000000000000" pitchFamily="2" charset="0"/>
            <a:cs typeface="Times New Roman" panose="02020603050405020304" pitchFamily="18" charset="0"/>
          </a:endParaRPr>
        </a:p>
      </dsp:txBody>
      <dsp:txXfrm>
        <a:off x="1948764" y="1188932"/>
        <a:ext cx="1365820" cy="546328"/>
      </dsp:txXfrm>
    </dsp:sp>
    <dsp:sp modelId="{08B186E5-F5AE-4301-8CB1-479AD178DDD3}">
      <dsp:nvSpPr>
        <dsp:cNvPr id="0" name=""/>
        <dsp:cNvSpPr/>
      </dsp:nvSpPr>
      <dsp:spPr>
        <a:xfrm>
          <a:off x="426043" y="261462"/>
          <a:ext cx="983648" cy="99987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09C7CB-024D-4920-888C-EB8F809E5B68}">
      <dsp:nvSpPr>
        <dsp:cNvPr id="0" name=""/>
        <dsp:cNvSpPr/>
      </dsp:nvSpPr>
      <dsp:spPr>
        <a:xfrm>
          <a:off x="3683219" y="1249554"/>
          <a:ext cx="1365820" cy="546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solidFill>
                <a:schemeClr val="bg1"/>
              </a:solidFill>
              <a:latin typeface="Barlow Semi Condensed" panose="00000506000000000000" pitchFamily="2" charset="0"/>
              <a:cs typeface="Times New Roman" panose="02020603050405020304" pitchFamily="18" charset="0"/>
            </a:rPr>
            <a:t>Dependency on Third-Party Providers </a:t>
          </a:r>
          <a:endParaRPr lang="en-US" sz="1400" kern="1200">
            <a:solidFill>
              <a:schemeClr val="bg1"/>
            </a:solidFill>
            <a:latin typeface="Barlow Semi Condensed" panose="00000506000000000000" pitchFamily="2" charset="0"/>
            <a:cs typeface="Times New Roman" panose="02020603050405020304" pitchFamily="18" charset="0"/>
          </a:endParaRPr>
        </a:p>
      </dsp:txBody>
      <dsp:txXfrm>
        <a:off x="3683219" y="1249554"/>
        <a:ext cx="1365820" cy="546328"/>
      </dsp:txXfrm>
    </dsp:sp>
    <dsp:sp modelId="{CE73712C-A084-42FA-BCB2-B21EC2B0D38B}">
      <dsp:nvSpPr>
        <dsp:cNvPr id="0" name=""/>
        <dsp:cNvSpPr/>
      </dsp:nvSpPr>
      <dsp:spPr>
        <a:xfrm>
          <a:off x="5829032" y="260820"/>
          <a:ext cx="993138" cy="928689"/>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3FB857-8995-468E-BED3-FB8E25E3DE35}">
      <dsp:nvSpPr>
        <dsp:cNvPr id="0" name=""/>
        <dsp:cNvSpPr/>
      </dsp:nvSpPr>
      <dsp:spPr>
        <a:xfrm>
          <a:off x="5518964" y="1249552"/>
          <a:ext cx="1365820" cy="546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solidFill>
                <a:schemeClr val="bg1"/>
              </a:solidFill>
              <a:latin typeface="Barlow Semi Condensed" panose="00000506000000000000" pitchFamily="2" charset="0"/>
              <a:cs typeface="Times New Roman" panose="02020603050405020304" pitchFamily="18" charset="0"/>
            </a:rPr>
            <a:t>Technical Capabilities and Limitations</a:t>
          </a:r>
          <a:endParaRPr lang="en-US" sz="1400" kern="1200">
            <a:solidFill>
              <a:schemeClr val="bg1"/>
            </a:solidFill>
            <a:latin typeface="Barlow Semi Condensed" panose="00000506000000000000" pitchFamily="2" charset="0"/>
            <a:cs typeface="Times New Roman" panose="02020603050405020304" pitchFamily="18" charset="0"/>
          </a:endParaRPr>
        </a:p>
      </dsp:txBody>
      <dsp:txXfrm>
        <a:off x="5518964" y="1249552"/>
        <a:ext cx="1365820" cy="546328"/>
      </dsp:txXfrm>
    </dsp:sp>
    <dsp:sp modelId="{3C80A085-9703-41C7-9507-6DD5EA1ED9FC}">
      <dsp:nvSpPr>
        <dsp:cNvPr id="0" name=""/>
        <dsp:cNvSpPr/>
      </dsp:nvSpPr>
      <dsp:spPr>
        <a:xfrm>
          <a:off x="7449383" y="195695"/>
          <a:ext cx="1000071" cy="921805"/>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5E3AB7-6206-45F6-A2B4-73574C5E3D44}">
      <dsp:nvSpPr>
        <dsp:cNvPr id="0" name=""/>
        <dsp:cNvSpPr/>
      </dsp:nvSpPr>
      <dsp:spPr>
        <a:xfrm>
          <a:off x="7258882" y="1249552"/>
          <a:ext cx="1365820" cy="546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solidFill>
                <a:schemeClr val="bg1"/>
              </a:solidFill>
              <a:latin typeface="Barlow Semi Condensed" panose="00000506000000000000" pitchFamily="2" charset="0"/>
              <a:cs typeface="Times New Roman" panose="02020603050405020304" pitchFamily="18" charset="0"/>
            </a:rPr>
            <a:t>Legal and Regulatory Compliance</a:t>
          </a:r>
          <a:endParaRPr lang="en-US" sz="1400" kern="1200">
            <a:solidFill>
              <a:schemeClr val="bg1"/>
            </a:solidFill>
            <a:latin typeface="Barlow Semi Condensed" panose="00000506000000000000" pitchFamily="2" charset="0"/>
            <a:cs typeface="Times New Roman" panose="02020603050405020304" pitchFamily="18" charset="0"/>
          </a:endParaRPr>
        </a:p>
      </dsp:txBody>
      <dsp:txXfrm>
        <a:off x="7258882" y="1249552"/>
        <a:ext cx="1365820" cy="5463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78DFD-C870-4624-AAB3-2E05D77BF845}">
      <dsp:nvSpPr>
        <dsp:cNvPr id="0" name=""/>
        <dsp:cNvSpPr/>
      </dsp:nvSpPr>
      <dsp:spPr>
        <a:xfrm>
          <a:off x="574229" y="242142"/>
          <a:ext cx="947814" cy="8701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15B2C9-0FD0-452E-A346-F6DF8F858EAA}">
      <dsp:nvSpPr>
        <dsp:cNvPr id="0" name=""/>
        <dsp:cNvSpPr/>
      </dsp:nvSpPr>
      <dsp:spPr>
        <a:xfrm>
          <a:off x="491788" y="1094505"/>
          <a:ext cx="1112695" cy="44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solidFill>
                <a:schemeClr val="bg1"/>
              </a:solidFill>
              <a:latin typeface="Barlow Semi Condensed" panose="00000506000000000000" pitchFamily="2" charset="0"/>
              <a:cs typeface="Times New Roman" panose="02020603050405020304" pitchFamily="18" charset="0"/>
            </a:rPr>
            <a:t>Sufficient Demand</a:t>
          </a:r>
          <a:endParaRPr lang="en-US" sz="1400" kern="1200">
            <a:solidFill>
              <a:schemeClr val="bg1"/>
            </a:solidFill>
            <a:latin typeface="Barlow Semi Condensed" panose="00000506000000000000" pitchFamily="2" charset="0"/>
            <a:cs typeface="Times New Roman" panose="02020603050405020304" pitchFamily="18" charset="0"/>
          </a:endParaRPr>
        </a:p>
      </dsp:txBody>
      <dsp:txXfrm>
        <a:off x="491788" y="1094505"/>
        <a:ext cx="1112695" cy="445078"/>
      </dsp:txXfrm>
    </dsp:sp>
    <dsp:sp modelId="{9BF6E521-957A-4222-A5A8-1A0AE6294B92}">
      <dsp:nvSpPr>
        <dsp:cNvPr id="0" name=""/>
        <dsp:cNvSpPr/>
      </dsp:nvSpPr>
      <dsp:spPr>
        <a:xfrm>
          <a:off x="1837873" y="236889"/>
          <a:ext cx="1035359" cy="8911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977371-F4C0-4BE5-A901-E5D8529C42D0}">
      <dsp:nvSpPr>
        <dsp:cNvPr id="0" name=""/>
        <dsp:cNvSpPr/>
      </dsp:nvSpPr>
      <dsp:spPr>
        <a:xfrm>
          <a:off x="1799205" y="1099758"/>
          <a:ext cx="1112695" cy="44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solidFill>
                <a:schemeClr val="bg1"/>
              </a:solidFill>
              <a:latin typeface="Barlow Semi Condensed" panose="00000506000000000000" pitchFamily="2" charset="0"/>
              <a:cs typeface="Times New Roman" panose="02020603050405020304" pitchFamily="18" charset="0"/>
            </a:rPr>
            <a:t>User Adoption</a:t>
          </a:r>
          <a:endParaRPr lang="en-US" sz="1400" kern="1200">
            <a:solidFill>
              <a:schemeClr val="bg1"/>
            </a:solidFill>
            <a:latin typeface="Barlow Semi Condensed" panose="00000506000000000000" pitchFamily="2" charset="0"/>
            <a:cs typeface="Times New Roman" panose="02020603050405020304" pitchFamily="18" charset="0"/>
          </a:endParaRPr>
        </a:p>
      </dsp:txBody>
      <dsp:txXfrm>
        <a:off x="1799205" y="1099758"/>
        <a:ext cx="1112695" cy="445078"/>
      </dsp:txXfrm>
    </dsp:sp>
    <dsp:sp modelId="{57B7C35D-C673-41F9-83C3-6CA333F28EBC}">
      <dsp:nvSpPr>
        <dsp:cNvPr id="0" name=""/>
        <dsp:cNvSpPr/>
      </dsp:nvSpPr>
      <dsp:spPr>
        <a:xfrm>
          <a:off x="3228193" y="234390"/>
          <a:ext cx="869553" cy="9011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5CE0BC-9092-4A2F-820E-BBB2931B349F}">
      <dsp:nvSpPr>
        <dsp:cNvPr id="0" name=""/>
        <dsp:cNvSpPr/>
      </dsp:nvSpPr>
      <dsp:spPr>
        <a:xfrm>
          <a:off x="3106622" y="1102257"/>
          <a:ext cx="1112695" cy="44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solidFill>
                <a:schemeClr val="bg1"/>
              </a:solidFill>
              <a:latin typeface="Barlow Semi Condensed" panose="00000506000000000000" pitchFamily="2" charset="0"/>
              <a:cs typeface="Times New Roman" panose="02020603050405020304" pitchFamily="18" charset="0"/>
            </a:rPr>
            <a:t>Technical Talent</a:t>
          </a:r>
          <a:endParaRPr lang="en-US" sz="1400" kern="1200">
            <a:solidFill>
              <a:schemeClr val="bg1"/>
            </a:solidFill>
            <a:latin typeface="Barlow Semi Condensed" panose="00000506000000000000" pitchFamily="2" charset="0"/>
            <a:cs typeface="Times New Roman" panose="02020603050405020304" pitchFamily="18" charset="0"/>
          </a:endParaRPr>
        </a:p>
      </dsp:txBody>
      <dsp:txXfrm>
        <a:off x="3106622" y="1102257"/>
        <a:ext cx="1112695" cy="445078"/>
      </dsp:txXfrm>
    </dsp:sp>
    <dsp:sp modelId="{E5326911-93AC-4ABF-A7A7-5DD7DC149257}">
      <dsp:nvSpPr>
        <dsp:cNvPr id="0" name=""/>
        <dsp:cNvSpPr/>
      </dsp:nvSpPr>
      <dsp:spPr>
        <a:xfrm>
          <a:off x="4491838" y="241888"/>
          <a:ext cx="957097" cy="8711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633E80-4E9E-42C0-8370-949B6DFA6A87}">
      <dsp:nvSpPr>
        <dsp:cNvPr id="0" name=""/>
        <dsp:cNvSpPr/>
      </dsp:nvSpPr>
      <dsp:spPr>
        <a:xfrm>
          <a:off x="4414039" y="1094759"/>
          <a:ext cx="1112695" cy="44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solidFill>
                <a:schemeClr val="bg1"/>
              </a:solidFill>
              <a:latin typeface="Barlow Semi Condensed" panose="00000506000000000000" pitchFamily="2" charset="0"/>
              <a:cs typeface="Times New Roman" panose="02020603050405020304" pitchFamily="18" charset="0"/>
            </a:rPr>
            <a:t>Timeline Feasibility</a:t>
          </a:r>
          <a:endParaRPr lang="en-US" sz="1400" kern="1200">
            <a:solidFill>
              <a:schemeClr val="bg1"/>
            </a:solidFill>
            <a:latin typeface="Barlow Semi Condensed" panose="00000506000000000000" pitchFamily="2" charset="0"/>
            <a:cs typeface="Times New Roman" panose="02020603050405020304" pitchFamily="18" charset="0"/>
          </a:endParaRPr>
        </a:p>
      </dsp:txBody>
      <dsp:txXfrm>
        <a:off x="4414039" y="1094759"/>
        <a:ext cx="1112695" cy="445078"/>
      </dsp:txXfrm>
    </dsp:sp>
    <dsp:sp modelId="{958249E4-6628-491E-90A2-DDA8F248A1C1}">
      <dsp:nvSpPr>
        <dsp:cNvPr id="0" name=""/>
        <dsp:cNvSpPr/>
      </dsp:nvSpPr>
      <dsp:spPr>
        <a:xfrm>
          <a:off x="5727668" y="169224"/>
          <a:ext cx="1100271" cy="116181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49BE23-5606-47C8-ABA6-16E7BBA71AC2}">
      <dsp:nvSpPr>
        <dsp:cNvPr id="0" name=""/>
        <dsp:cNvSpPr/>
      </dsp:nvSpPr>
      <dsp:spPr>
        <a:xfrm>
          <a:off x="5721456" y="1167423"/>
          <a:ext cx="1112695" cy="44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solidFill>
                <a:schemeClr val="bg1"/>
              </a:solidFill>
              <a:latin typeface="Barlow Semi Condensed" panose="00000506000000000000" pitchFamily="2" charset="0"/>
              <a:cs typeface="Times New Roman" panose="02020603050405020304" pitchFamily="18" charset="0"/>
            </a:rPr>
            <a:t>Establishing Partnerships</a:t>
          </a:r>
          <a:endParaRPr lang="en-US" sz="1400" kern="1200">
            <a:solidFill>
              <a:schemeClr val="bg1"/>
            </a:solidFill>
            <a:latin typeface="Barlow Semi Condensed" panose="00000506000000000000" pitchFamily="2" charset="0"/>
            <a:cs typeface="Times New Roman" panose="02020603050405020304" pitchFamily="18" charset="0"/>
          </a:endParaRPr>
        </a:p>
      </dsp:txBody>
      <dsp:txXfrm>
        <a:off x="5721456" y="1167423"/>
        <a:ext cx="1112695" cy="445078"/>
      </dsp:txXfrm>
    </dsp:sp>
    <dsp:sp modelId="{AA7AC315-516F-46C9-BAFB-F4E040664AB4}">
      <dsp:nvSpPr>
        <dsp:cNvPr id="0" name=""/>
        <dsp:cNvSpPr/>
      </dsp:nvSpPr>
      <dsp:spPr>
        <a:xfrm>
          <a:off x="7131730" y="281340"/>
          <a:ext cx="906981" cy="71335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A10A55-C837-44AB-81BF-088E032BE799}">
      <dsp:nvSpPr>
        <dsp:cNvPr id="0" name=""/>
        <dsp:cNvSpPr/>
      </dsp:nvSpPr>
      <dsp:spPr>
        <a:xfrm>
          <a:off x="7028873" y="1055307"/>
          <a:ext cx="1112695" cy="44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solidFill>
                <a:schemeClr val="bg1"/>
              </a:solidFill>
              <a:latin typeface="Barlow Semi Condensed" panose="00000506000000000000" pitchFamily="2" charset="0"/>
              <a:cs typeface="Times New Roman" panose="02020603050405020304" pitchFamily="18" charset="0"/>
            </a:rPr>
            <a:t>User Feedback</a:t>
          </a:r>
          <a:endParaRPr lang="en-US" sz="1400" kern="1200">
            <a:solidFill>
              <a:schemeClr val="bg1"/>
            </a:solidFill>
            <a:latin typeface="Barlow Semi Condensed" panose="00000506000000000000" pitchFamily="2" charset="0"/>
            <a:cs typeface="Times New Roman" panose="02020603050405020304" pitchFamily="18" charset="0"/>
          </a:endParaRPr>
        </a:p>
      </dsp:txBody>
      <dsp:txXfrm>
        <a:off x="7028873" y="1055307"/>
        <a:ext cx="1112695" cy="44507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International students often face challenges adjusting to a new culture, language, and educational system. Homesickness can be a significant challenge for international students, particularly introverts who find it challenging to express themselves in a new environment. To address this issue, we propose the creation of a holistic mental health and social support app tailored to the unique needs of international students.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Our app aims to go beyond mere combatting homesickness; it strives to create a vibrant and empathetic online community for international students to connect, share, and grow together.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Our app becomes a comprehensive platform that not only alleviates homesickness but also cultivates a sense of belonging and provides valuable mental health support to international students. Through meaningful connections and a rich array of resources, it empowers introverts and extroverts alike to thrive in their new environments.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The app offers features such as personalized matchmaking, real-time chat, cultural exchange programs, and access to mental health resources to create a supportive international student community. The app has the potential to make a real difference in the lives of international students.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540b6adc3_2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5540b6adc3_2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540b6adc3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5540b6adc3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374151"/>
                </a:solidFill>
                <a:effectLst/>
                <a:latin typeface="+mj-lt"/>
              </a:rPr>
              <a:t>This Jackie Chan's quote refers to the interconnectedness of our world, emphasizing that despite geographical, cultural, and social/societal differences, we're all part of a global community. He highlights the importance of fostering bonds of friendship and love across borders to create a peaceful coexistence, suggesting that it's everyone's duty to promote unity and understanding among diverse cultures for a harmonious global society. </a:t>
            </a:r>
            <a:br>
              <a:rPr lang="en-US" b="0" i="0">
                <a:solidFill>
                  <a:srgbClr val="374151"/>
                </a:solidFill>
                <a:effectLst/>
                <a:latin typeface="+mj-lt"/>
              </a:rPr>
            </a:br>
            <a:r>
              <a:rPr lang="en-US" b="0" i="0">
                <a:solidFill>
                  <a:srgbClr val="374151"/>
                </a:solidFill>
                <a:effectLst/>
                <a:latin typeface="+mj-lt"/>
              </a:rPr>
              <a:t>Motivated by Jackie Chan's belief in a connected global family, I'm inspired to develop a social connection app that unites individuals from diverse backgrounds, encouraging friendships, cultural exchange, and mutual support. This app aims to foster a sense of unity, bringing people together to create a peaceful and inclusive community where everyone feels welcomed and supported regardless of their origins.</a:t>
            </a:r>
            <a:endParaRPr>
              <a:latin typeface="+mj-lt"/>
            </a:endParaRPr>
          </a:p>
        </p:txBody>
      </p:sp>
    </p:spTree>
    <p:extLst>
      <p:ext uri="{BB962C8B-B14F-4D97-AF65-F5344CB8AC3E}">
        <p14:creationId xmlns:p14="http://schemas.microsoft.com/office/powerpoint/2010/main" val="2468779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5540b6adc3_2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5540b6adc3_2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a:solidFill>
                  <a:srgbClr val="374151"/>
                </a:solidFill>
                <a:effectLst/>
                <a:latin typeface="+mj-lt"/>
                <a:cs typeface="Raavi" panose="020B0502040204020203" pitchFamily="34" charset="0"/>
              </a:rPr>
              <a:t>The app aims to enhance the experience of international students in various ways. First off, it allows you to create detailed profiles where you can share your interests, background, and the challenges you're facing. This feature helps in connecting you with peers who truly understand and relate to your experiences.</a:t>
            </a:r>
          </a:p>
          <a:p>
            <a:pPr marL="158750" indent="0" algn="l">
              <a:buNone/>
            </a:pPr>
            <a:r>
              <a:rPr lang="en-US" b="0" i="0">
                <a:solidFill>
                  <a:srgbClr val="374151"/>
                </a:solidFill>
                <a:effectLst/>
                <a:latin typeface="+mj-lt"/>
                <a:cs typeface="Raavi" panose="020B0502040204020203" pitchFamily="34" charset="0"/>
              </a:rPr>
              <a:t>Utilizing advanced technology like AI and language processing, the app offers smart matching capabilities. It pairs you with other users based on commonalities such as interests, origins, and even your emotional state. It's like having a matchmaking companion that understands your preferences.</a:t>
            </a:r>
          </a:p>
          <a:p>
            <a:pPr marL="158750" indent="0" algn="l">
              <a:buNone/>
            </a:pPr>
            <a:r>
              <a:rPr lang="en-US" b="0" i="0">
                <a:solidFill>
                  <a:srgbClr val="374151"/>
                </a:solidFill>
                <a:effectLst/>
                <a:latin typeface="+mj-lt"/>
                <a:cs typeface="Raavi" panose="020B0502040204020203" pitchFamily="34" charset="0"/>
              </a:rPr>
              <a:t>The app emphasizes real-time communication and interaction. It offers features like live chatting, group discussions on diverse topics, and engaging activities. The primary focus here is on fostering friendships and nurturing a supportive community among users.</a:t>
            </a:r>
          </a:p>
          <a:p>
            <a:pPr marL="158750" indent="0" algn="l">
              <a:buNone/>
            </a:pPr>
            <a:r>
              <a:rPr lang="en-US" b="0" i="0">
                <a:solidFill>
                  <a:srgbClr val="374151"/>
                </a:solidFill>
                <a:effectLst/>
                <a:latin typeface="+mj-lt"/>
                <a:cs typeface="Raavi" panose="020B0502040204020203" pitchFamily="34" charset="0"/>
              </a:rPr>
              <a:t>One of the significant aspects is the provision of mental health support. The app offers a wealth of resources including articles, videos, and guided meditation sessions tailored to support mental well-being. Moreover, it facilitates connections with professional therapists or counselors for users seeking expert guidance.</a:t>
            </a:r>
          </a:p>
          <a:p>
            <a:pPr marL="158750" indent="0" algn="l">
              <a:buNone/>
            </a:pPr>
            <a:r>
              <a:rPr lang="en-US" b="0" i="0">
                <a:solidFill>
                  <a:srgbClr val="374151"/>
                </a:solidFill>
                <a:effectLst/>
                <a:latin typeface="+mj-lt"/>
                <a:cs typeface="Raavi" panose="020B0502040204020203" pitchFamily="34" charset="0"/>
              </a:rPr>
              <a:t>Furthermore, the app promotes cultural exchange through various programs. Users can participate in language learning activities, attend virtual cultural events, and exchange cultural recipes. It serves as a platform for immersing oneself in different cultures while sharing one's own heritage.</a:t>
            </a:r>
          </a:p>
          <a:p>
            <a:pPr marL="158750" indent="0" algn="l">
              <a:buNone/>
            </a:pPr>
            <a:r>
              <a:rPr lang="en-US" b="0" i="0">
                <a:solidFill>
                  <a:srgbClr val="374151"/>
                </a:solidFill>
                <a:effectLst/>
                <a:latin typeface="+mj-lt"/>
                <a:cs typeface="Raavi" panose="020B0502040204020203" pitchFamily="34" charset="0"/>
              </a:rPr>
              <a:t>The overarching goal is to bring this app to life, from the initial planning and design stages through rigorous testing to its eventual launch. The core aim remains improving the lives of international students by providing a comprehensive platform that caters to their needs and fosters a sense of belonging and support.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5540b6adc3_2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5540b6adc3_2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a:solidFill>
                  <a:srgbClr val="374151"/>
                </a:solidFill>
                <a:effectLst/>
                <a:latin typeface="+mj-lt"/>
              </a:rPr>
              <a:t>Our strategy to achieve these deliverables can be divided into various phases.</a:t>
            </a:r>
          </a:p>
          <a:p>
            <a:pPr marL="158750" indent="0" algn="l">
              <a:buNone/>
            </a:pPr>
            <a:r>
              <a:rPr lang="en-US" b="0" i="0">
                <a:solidFill>
                  <a:srgbClr val="374151"/>
                </a:solidFill>
                <a:effectLst/>
                <a:latin typeface="+mj-lt"/>
              </a:rPr>
              <a:t>Phase One, Initiation and Planning, involves crucial groundwork. We begin by conducting surveys and gathering data to comprehensively understand the needs of our users. Simultaneously, we collaborate with a UI/UX designer and establish our development team, ensuring a strong foundation for the project.</a:t>
            </a:r>
          </a:p>
          <a:p>
            <a:pPr marL="158750" indent="0" algn="l">
              <a:buNone/>
            </a:pPr>
            <a:r>
              <a:rPr lang="en-US" b="0" i="0">
                <a:solidFill>
                  <a:srgbClr val="374151"/>
                </a:solidFill>
                <a:effectLst/>
                <a:latin typeface="+mj-lt"/>
              </a:rPr>
              <a:t>Moving into Phase Two, Execution, Monitoring, and Control, our focus shifts to bringing the app to life. This stage involves active app development, incorporating essential features such as matchmaking, chat functions, and avenues for cultural exchange. Concurrently, we closely monitor the progress of development, maintaining a keen eye on adherence to both schedule and budget.</a:t>
            </a:r>
          </a:p>
          <a:p>
            <a:pPr marL="158750" indent="0" algn="l">
              <a:buNone/>
            </a:pPr>
            <a:r>
              <a:rPr lang="en-US" b="0" i="0">
                <a:solidFill>
                  <a:srgbClr val="374151"/>
                </a:solidFill>
                <a:effectLst/>
                <a:latin typeface="+mj-lt"/>
              </a:rPr>
              <a:t>In the final Phase Three, Closing, we emphasize the importance of quality assurance. Rigorous testing procedures are implemented to identify and rectify any bugs or performance issues, ensuring a seamless user experience. Additionally, we handle final administrative tasks, preparing comprehensive project documentation, backing up essential data, and making meticulous launch preparations.</a:t>
            </a:r>
          </a:p>
          <a:p>
            <a:pPr marL="158750" indent="0" algn="l">
              <a:buNone/>
            </a:pPr>
            <a:r>
              <a:rPr lang="en-US" b="0" i="0">
                <a:solidFill>
                  <a:srgbClr val="374151"/>
                </a:solidFill>
                <a:effectLst/>
                <a:latin typeface="+mj-lt"/>
              </a:rPr>
              <a:t>These distinct phases within our strategic plan are pivotal in ensuring the successful creation and launch of our international student support app. Through systematic planning, diligent execution, and meticulous attention to detail, we aim to deliver an app that not only meets user needs but also exceeds expectations, providing a robust platform for fostering a supportive community among international students.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a:effectLst/>
                <a:latin typeface="+mj-lt"/>
              </a:rPr>
              <a:t>Monitoring and evaluating our objectives is crucial to understand our project's effectiveness. Our dedicated Monitoring and Evaluation (M&amp;E) team will track key indicators throughout. </a:t>
            </a:r>
          </a:p>
          <a:p>
            <a:pPr marL="158750" indent="0" algn="l">
              <a:buNone/>
            </a:pPr>
            <a:r>
              <a:rPr lang="en-US" b="0" i="0">
                <a:effectLst/>
                <a:latin typeface="+mj-lt"/>
              </a:rPr>
              <a:t>We'll measure user engagement through metrics like Monthly Active Users (MAUs), session duration, and app usage frequency using analytics tools, setting quarterly benchmarks. </a:t>
            </a:r>
          </a:p>
          <a:p>
            <a:pPr marL="158750" indent="0" algn="l">
              <a:buNone/>
            </a:pPr>
            <a:r>
              <a:rPr lang="en-US" b="0" i="0">
                <a:effectLst/>
                <a:latin typeface="+mj-lt"/>
              </a:rPr>
              <a:t>Community growth will be assessed by analyzing user-generated content and interactions within the app. </a:t>
            </a:r>
          </a:p>
          <a:p>
            <a:pPr marL="158750" indent="0" algn="l">
              <a:buNone/>
            </a:pPr>
            <a:r>
              <a:rPr lang="en-US" b="0" i="0">
                <a:effectLst/>
                <a:latin typeface="+mj-lt"/>
              </a:rPr>
              <a:t>To gauge the app's impact on reducing homesickness, we'll conduct pre- and post-app surveys. We'll track mental health resource usage and gather user feedback while ensuring inclusivity for introverted and extroverted users. </a:t>
            </a:r>
          </a:p>
          <a:p>
            <a:pPr marL="158750" indent="0" algn="l">
              <a:buNone/>
            </a:pPr>
            <a:r>
              <a:rPr lang="en-US" b="0" i="0">
                <a:effectLst/>
                <a:latin typeface="+mj-lt"/>
              </a:rPr>
              <a:t>Analyzing user retention and factors contributing to churn will guide improvements, while partnership success and outreach effectiveness will be measured by institutional numbers and outreach impact. </a:t>
            </a:r>
          </a:p>
          <a:p>
            <a:pPr marL="158750" indent="0" algn="l">
              <a:buNone/>
            </a:pPr>
            <a:r>
              <a:rPr lang="en-US" b="0" i="0">
                <a:effectLst/>
                <a:latin typeface="+mj-lt"/>
              </a:rPr>
              <a:t>We'll address accessibility through audits and user feedback, striving for inclusivity. </a:t>
            </a:r>
          </a:p>
          <a:p>
            <a:pPr marL="158750" indent="0" algn="l">
              <a:buNone/>
            </a:pPr>
            <a:r>
              <a:rPr lang="en-US" b="0" i="0">
                <a:effectLst/>
                <a:latin typeface="+mj-lt"/>
              </a:rPr>
              <a:t>Regular user satisfaction surveys will track scores and reasons behind fluctuations. </a:t>
            </a:r>
          </a:p>
          <a:p>
            <a:pPr marL="158750" indent="0" algn="l">
              <a:buNone/>
            </a:pPr>
            <a:r>
              <a:rPr lang="en-US" b="0" i="0">
                <a:effectLst/>
                <a:latin typeface="+mj-lt"/>
              </a:rPr>
              <a:t>The M&amp;E team will use this data to inform decisions, make necessary adjustments, and demonstrate project impact to stakeholders. An end-of-project evaluation will assess overall success in achieving our outlined objectives and results.</a:t>
            </a:r>
          </a:p>
        </p:txBody>
      </p:sp>
    </p:spTree>
    <p:extLst>
      <p:ext uri="{BB962C8B-B14F-4D97-AF65-F5344CB8AC3E}">
        <p14:creationId xmlns:p14="http://schemas.microsoft.com/office/powerpoint/2010/main" val="2180831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5540b6adc3_2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5540b6adc3_2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540b6adc3_2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540b6adc3_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5521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1628864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55d3347980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55d3347980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1" i="0">
                <a:effectLst/>
                <a:latin typeface="+mj-lt"/>
              </a:rPr>
              <a:t>What was successful about your project?</a:t>
            </a:r>
          </a:p>
          <a:p>
            <a:pPr marL="158750" indent="0" algn="l">
              <a:buNone/>
            </a:pPr>
            <a:r>
              <a:rPr lang="en-US" b="0" i="0">
                <a:solidFill>
                  <a:srgbClr val="374151"/>
                </a:solidFill>
                <a:effectLst/>
                <a:latin typeface="+mj-lt"/>
              </a:rPr>
              <a:t>Our project successfully created a supportive online community for international students. The app fostered meaningful connections, offered mental health support, and facilitated cultural exchange, culminating in a vibrant and empathetic space for students to thrive.</a:t>
            </a:r>
          </a:p>
          <a:p>
            <a:pPr marL="158750" indent="0" algn="l">
              <a:buNone/>
            </a:pPr>
            <a:r>
              <a:rPr lang="en-US" b="1" i="0">
                <a:effectLst/>
                <a:latin typeface="+mj-lt"/>
              </a:rPr>
              <a:t>What can be improved about your project?</a:t>
            </a:r>
          </a:p>
          <a:p>
            <a:pPr marL="158750" indent="0" algn="l">
              <a:buNone/>
            </a:pPr>
            <a:r>
              <a:rPr lang="en-US" b="0" i="0">
                <a:solidFill>
                  <a:srgbClr val="374151"/>
                </a:solidFill>
                <a:effectLst/>
                <a:latin typeface="+mj-lt"/>
              </a:rPr>
              <a:t>There's room for improvement in user retention strategies and establishing more robust feedback loops. Enhancing strategies to retain users for more extended periods and refining feedback mechanisms will contribute to sustained engagement and continual improvement.</a:t>
            </a:r>
          </a:p>
          <a:p>
            <a:pPr marL="158750" indent="0" algn="l">
              <a:buNone/>
            </a:pPr>
            <a:r>
              <a:rPr lang="en-US" b="1" i="0">
                <a:effectLst/>
                <a:latin typeface="+mj-lt"/>
              </a:rPr>
              <a:t>What did you learn from the project?</a:t>
            </a:r>
          </a:p>
          <a:p>
            <a:pPr marL="158750" indent="0" algn="l">
              <a:buNone/>
            </a:pPr>
            <a:r>
              <a:rPr lang="en-US" b="0" i="0">
                <a:solidFill>
                  <a:srgbClr val="374151"/>
                </a:solidFill>
                <a:effectLst/>
                <a:latin typeface="+mj-lt"/>
              </a:rPr>
              <a:t>The project taught us the value of effective team collaboration, adaptability, and the importance of user-focused design. Collaborating efficiently within the team, being adaptable to evolving needs, and prioritizing user-centric design were pivotal lessons learned.</a:t>
            </a:r>
          </a:p>
          <a:p>
            <a:pPr marL="158750" indent="0" algn="l">
              <a:buNone/>
            </a:pPr>
            <a:r>
              <a:rPr lang="en-US" b="1" i="0">
                <a:effectLst/>
                <a:latin typeface="+mj-lt"/>
              </a:rPr>
              <a:t>How will you use this knowledge?</a:t>
            </a:r>
          </a:p>
          <a:p>
            <a:pPr marL="158750" indent="0" algn="l">
              <a:buNone/>
            </a:pPr>
            <a:r>
              <a:rPr lang="en-US" b="0" i="0">
                <a:solidFill>
                  <a:srgbClr val="374151"/>
                </a:solidFill>
                <a:effectLst/>
                <a:latin typeface="+mj-lt"/>
              </a:rPr>
              <a:t>We'll apply this knowledge by prioritizing teamwork, fostering collaboration, staying adaptable to changing circumstances, and consistently focusing on user feedback. These principles will guide our approach to future projects, ensuring user satisfaction and project success.</a:t>
            </a:r>
          </a:p>
          <a:p>
            <a:pPr marL="158750" indent="0" algn="l">
              <a:buNone/>
            </a:pPr>
            <a:r>
              <a:rPr lang="en-US" b="1" i="0">
                <a:effectLst/>
                <a:latin typeface="+mj-lt"/>
              </a:rPr>
              <a:t>What did you learn from this class?</a:t>
            </a:r>
          </a:p>
          <a:p>
            <a:pPr marL="158750" indent="0" algn="l">
              <a:buNone/>
            </a:pPr>
            <a:r>
              <a:rPr lang="en-US" b="0" i="0">
                <a:solidFill>
                  <a:srgbClr val="374151"/>
                </a:solidFill>
                <a:effectLst/>
                <a:latin typeface="+mj-lt"/>
              </a:rPr>
              <a:t>From this class, I gained insights into planning, risk management, leadership, adaptability, quality control, stakeholder management, and the importance of continuous evaluation and improvement in project management. These learnings will be instrumental in orchestrating future projects effectively, emphasizing comprehensive planning, risk mitigation, leadership strategies, and continual improvement methodologies.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TLE OPENING" type="title">
  <p:cSld name="TITLE">
    <p:bg>
      <p:bgPr>
        <a:gradFill>
          <a:gsLst>
            <a:gs pos="0">
              <a:srgbClr val="10D6B6">
                <a:alpha val="70588"/>
              </a:srgbClr>
            </a:gs>
            <a:gs pos="100000">
              <a:srgbClr val="7337D4"/>
            </a:gs>
          </a:gsLst>
          <a:lin ang="0" scaled="0"/>
        </a:gradFill>
        <a:effectLst/>
      </p:bgPr>
    </p:bg>
    <p:spTree>
      <p:nvGrpSpPr>
        <p:cNvPr id="1" name="Shape 9"/>
        <p:cNvGrpSpPr/>
        <p:nvPr/>
      </p:nvGrpSpPr>
      <p:grpSpPr>
        <a:xfrm>
          <a:off x="0" y="0"/>
          <a:ext cx="0" cy="0"/>
          <a:chOff x="0" y="0"/>
          <a:chExt cx="0" cy="0"/>
        </a:xfrm>
      </p:grpSpPr>
      <p:sp>
        <p:nvSpPr>
          <p:cNvPr id="10" name="Google Shape;10;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flipH="1">
            <a:off x="1144850" y="2646075"/>
            <a:ext cx="3394200" cy="670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
        <p:nvSpPr>
          <p:cNvPr id="15" name="Google Shape;15;p2"/>
          <p:cNvSpPr txBox="1">
            <a:spLocks noGrp="1"/>
          </p:cNvSpPr>
          <p:nvPr>
            <p:ph type="subTitle" idx="1"/>
          </p:nvPr>
        </p:nvSpPr>
        <p:spPr>
          <a:xfrm flipH="1">
            <a:off x="1144700" y="3316575"/>
            <a:ext cx="1934400" cy="6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400"/>
              <a:buNone/>
              <a:defRPr sz="1400">
                <a:solidFill>
                  <a:srgbClr val="FFFFFF"/>
                </a:solidFill>
              </a:defRPr>
            </a:lvl1pPr>
            <a:lvl2pPr lvl="1" rtl="0">
              <a:lnSpc>
                <a:spcPct val="100000"/>
              </a:lnSpc>
              <a:spcBef>
                <a:spcPts val="0"/>
              </a:spcBef>
              <a:spcAft>
                <a:spcPts val="0"/>
              </a:spcAft>
              <a:buClr>
                <a:srgbClr val="FFFFFF"/>
              </a:buClr>
              <a:buSzPts val="1400"/>
              <a:buNone/>
              <a:defRPr sz="1400">
                <a:solidFill>
                  <a:srgbClr val="FFFFFF"/>
                </a:solidFill>
              </a:defRPr>
            </a:lvl2pPr>
            <a:lvl3pPr lvl="2" rtl="0">
              <a:lnSpc>
                <a:spcPct val="100000"/>
              </a:lnSpc>
              <a:spcBef>
                <a:spcPts val="0"/>
              </a:spcBef>
              <a:spcAft>
                <a:spcPts val="0"/>
              </a:spcAft>
              <a:buClr>
                <a:srgbClr val="FFFFFF"/>
              </a:buClr>
              <a:buSzPts val="1400"/>
              <a:buNone/>
              <a:defRPr sz="1400">
                <a:solidFill>
                  <a:srgbClr val="FFFFFF"/>
                </a:solidFill>
              </a:defRPr>
            </a:lvl3pPr>
            <a:lvl4pPr lvl="3" rtl="0">
              <a:lnSpc>
                <a:spcPct val="100000"/>
              </a:lnSpc>
              <a:spcBef>
                <a:spcPts val="0"/>
              </a:spcBef>
              <a:spcAft>
                <a:spcPts val="0"/>
              </a:spcAft>
              <a:buClr>
                <a:srgbClr val="FFFFFF"/>
              </a:buClr>
              <a:buSzPts val="1400"/>
              <a:buNone/>
              <a:defRPr sz="1400">
                <a:solidFill>
                  <a:srgbClr val="FFFFFF"/>
                </a:solidFill>
              </a:defRPr>
            </a:lvl4pPr>
            <a:lvl5pPr lvl="4" rtl="0">
              <a:lnSpc>
                <a:spcPct val="100000"/>
              </a:lnSpc>
              <a:spcBef>
                <a:spcPts val="0"/>
              </a:spcBef>
              <a:spcAft>
                <a:spcPts val="0"/>
              </a:spcAft>
              <a:buClr>
                <a:srgbClr val="FFFFFF"/>
              </a:buClr>
              <a:buSzPts val="1400"/>
              <a:buNone/>
              <a:defRPr sz="1400">
                <a:solidFill>
                  <a:srgbClr val="FFFFFF"/>
                </a:solidFill>
              </a:defRPr>
            </a:lvl5pPr>
            <a:lvl6pPr lvl="5" rtl="0">
              <a:lnSpc>
                <a:spcPct val="100000"/>
              </a:lnSpc>
              <a:spcBef>
                <a:spcPts val="0"/>
              </a:spcBef>
              <a:spcAft>
                <a:spcPts val="0"/>
              </a:spcAft>
              <a:buClr>
                <a:srgbClr val="FFFFFF"/>
              </a:buClr>
              <a:buSzPts val="1400"/>
              <a:buNone/>
              <a:defRPr sz="1400">
                <a:solidFill>
                  <a:srgbClr val="FFFFFF"/>
                </a:solidFill>
              </a:defRPr>
            </a:lvl6pPr>
            <a:lvl7pPr lvl="6" rtl="0">
              <a:lnSpc>
                <a:spcPct val="100000"/>
              </a:lnSpc>
              <a:spcBef>
                <a:spcPts val="0"/>
              </a:spcBef>
              <a:spcAft>
                <a:spcPts val="0"/>
              </a:spcAft>
              <a:buClr>
                <a:srgbClr val="FFFFFF"/>
              </a:buClr>
              <a:buSzPts val="1400"/>
              <a:buNone/>
              <a:defRPr sz="1400">
                <a:solidFill>
                  <a:srgbClr val="FFFFFF"/>
                </a:solidFill>
              </a:defRPr>
            </a:lvl7pPr>
            <a:lvl8pPr lvl="7" rtl="0">
              <a:lnSpc>
                <a:spcPct val="100000"/>
              </a:lnSpc>
              <a:spcBef>
                <a:spcPts val="0"/>
              </a:spcBef>
              <a:spcAft>
                <a:spcPts val="0"/>
              </a:spcAft>
              <a:buClr>
                <a:srgbClr val="FFFFFF"/>
              </a:buClr>
              <a:buSzPts val="1400"/>
              <a:buNone/>
              <a:defRPr sz="1400">
                <a:solidFill>
                  <a:srgbClr val="FFFFFF"/>
                </a:solidFill>
              </a:defRPr>
            </a:lvl8pPr>
            <a:lvl9pPr lvl="8" rtl="0">
              <a:lnSpc>
                <a:spcPct val="100000"/>
              </a:lnSpc>
              <a:spcBef>
                <a:spcPts val="0"/>
              </a:spcBef>
              <a:spcAft>
                <a:spcPts val="0"/>
              </a:spcAft>
              <a:buClr>
                <a:srgbClr val="FFFFFF"/>
              </a:buClr>
              <a:buSzPts val="1400"/>
              <a:buNone/>
              <a:defRPr sz="1400">
                <a:solidFill>
                  <a:srgbClr val="FFFFFF"/>
                </a:solidFill>
              </a:defRPr>
            </a:lvl9pPr>
          </a:lstStyle>
          <a:p>
            <a:endParaRPr/>
          </a:p>
        </p:txBody>
      </p:sp>
      <p:cxnSp>
        <p:nvCxnSpPr>
          <p:cNvPr id="16" name="Google Shape;16;p2"/>
          <p:cNvCxnSpPr/>
          <p:nvPr/>
        </p:nvCxnSpPr>
        <p:spPr>
          <a:xfrm>
            <a:off x="1257850" y="3246250"/>
            <a:ext cx="4641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DESIGN 2">
  <p:cSld name="CUSTOM_6">
    <p:bg>
      <p:bgPr>
        <a:gradFill>
          <a:gsLst>
            <a:gs pos="0">
              <a:srgbClr val="10D6B6">
                <a:alpha val="70588"/>
              </a:srgbClr>
            </a:gs>
            <a:gs pos="100000">
              <a:srgbClr val="7337D4"/>
            </a:gs>
          </a:gsLst>
          <a:lin ang="0" scaled="0"/>
        </a:gradFill>
        <a:effectLst/>
      </p:bgPr>
    </p:bg>
    <p:spTree>
      <p:nvGrpSpPr>
        <p:cNvPr id="1" name="Shape 69"/>
        <p:cNvGrpSpPr/>
        <p:nvPr/>
      </p:nvGrpSpPr>
      <p:grpSpPr>
        <a:xfrm>
          <a:off x="0" y="0"/>
          <a:ext cx="0" cy="0"/>
          <a:chOff x="0" y="0"/>
          <a:chExt cx="0" cy="0"/>
        </a:xfrm>
      </p:grpSpPr>
      <p:sp>
        <p:nvSpPr>
          <p:cNvPr id="70" name="Google Shape;70;p9"/>
          <p:cNvSpPr txBox="1">
            <a:spLocks noGrp="1"/>
          </p:cNvSpPr>
          <p:nvPr>
            <p:ph type="ctrTitle"/>
          </p:nvPr>
        </p:nvSpPr>
        <p:spPr>
          <a:xfrm>
            <a:off x="619900" y="134800"/>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None/>
              <a:defRPr sz="3000">
                <a:solidFill>
                  <a:srgbClr val="FFFFFF"/>
                </a:solidFill>
              </a:defRPr>
            </a:lvl1pPr>
            <a:lvl2pPr lvl="1" algn="ctr" rtl="0">
              <a:spcBef>
                <a:spcPts val="0"/>
              </a:spcBef>
              <a:spcAft>
                <a:spcPts val="0"/>
              </a:spcAft>
              <a:buClr>
                <a:srgbClr val="FFFFFF"/>
              </a:buClr>
              <a:buSzPts val="1100"/>
              <a:buNone/>
              <a:defRPr sz="1100">
                <a:solidFill>
                  <a:srgbClr val="FFFFFF"/>
                </a:solidFill>
              </a:defRPr>
            </a:lvl2pPr>
            <a:lvl3pPr lvl="2" algn="ctr" rtl="0">
              <a:spcBef>
                <a:spcPts val="0"/>
              </a:spcBef>
              <a:spcAft>
                <a:spcPts val="0"/>
              </a:spcAft>
              <a:buClr>
                <a:srgbClr val="FFFFFF"/>
              </a:buClr>
              <a:buSzPts val="1100"/>
              <a:buNone/>
              <a:defRPr sz="1100">
                <a:solidFill>
                  <a:srgbClr val="FFFFFF"/>
                </a:solidFill>
              </a:defRPr>
            </a:lvl3pPr>
            <a:lvl4pPr lvl="3" algn="ctr" rtl="0">
              <a:spcBef>
                <a:spcPts val="0"/>
              </a:spcBef>
              <a:spcAft>
                <a:spcPts val="0"/>
              </a:spcAft>
              <a:buClr>
                <a:srgbClr val="FFFFFF"/>
              </a:buClr>
              <a:buSzPts val="1100"/>
              <a:buNone/>
              <a:defRPr sz="1100">
                <a:solidFill>
                  <a:srgbClr val="FFFFFF"/>
                </a:solidFill>
              </a:defRPr>
            </a:lvl4pPr>
            <a:lvl5pPr lvl="4" algn="ctr" rtl="0">
              <a:spcBef>
                <a:spcPts val="0"/>
              </a:spcBef>
              <a:spcAft>
                <a:spcPts val="0"/>
              </a:spcAft>
              <a:buClr>
                <a:srgbClr val="FFFFFF"/>
              </a:buClr>
              <a:buSzPts val="1100"/>
              <a:buNone/>
              <a:defRPr sz="1100">
                <a:solidFill>
                  <a:srgbClr val="FFFFFF"/>
                </a:solidFill>
              </a:defRPr>
            </a:lvl5pPr>
            <a:lvl6pPr lvl="5" algn="ctr" rtl="0">
              <a:spcBef>
                <a:spcPts val="0"/>
              </a:spcBef>
              <a:spcAft>
                <a:spcPts val="0"/>
              </a:spcAft>
              <a:buClr>
                <a:srgbClr val="FFFFFF"/>
              </a:buClr>
              <a:buSzPts val="1100"/>
              <a:buNone/>
              <a:defRPr sz="1100">
                <a:solidFill>
                  <a:srgbClr val="FFFFFF"/>
                </a:solidFill>
              </a:defRPr>
            </a:lvl6pPr>
            <a:lvl7pPr lvl="6" algn="ctr" rtl="0">
              <a:spcBef>
                <a:spcPts val="0"/>
              </a:spcBef>
              <a:spcAft>
                <a:spcPts val="0"/>
              </a:spcAft>
              <a:buClr>
                <a:srgbClr val="FFFFFF"/>
              </a:buClr>
              <a:buSzPts val="1100"/>
              <a:buNone/>
              <a:defRPr sz="1100">
                <a:solidFill>
                  <a:srgbClr val="FFFFFF"/>
                </a:solidFill>
              </a:defRPr>
            </a:lvl7pPr>
            <a:lvl8pPr lvl="7" algn="ctr" rtl="0">
              <a:spcBef>
                <a:spcPts val="0"/>
              </a:spcBef>
              <a:spcAft>
                <a:spcPts val="0"/>
              </a:spcAft>
              <a:buClr>
                <a:srgbClr val="FFFFFF"/>
              </a:buClr>
              <a:buSzPts val="1100"/>
              <a:buNone/>
              <a:defRPr sz="1100">
                <a:solidFill>
                  <a:srgbClr val="FFFFFF"/>
                </a:solidFill>
              </a:defRPr>
            </a:lvl8pPr>
            <a:lvl9pPr lvl="8" algn="ctr" rtl="0">
              <a:spcBef>
                <a:spcPts val="0"/>
              </a:spcBef>
              <a:spcAft>
                <a:spcPts val="0"/>
              </a:spcAft>
              <a:buClr>
                <a:srgbClr val="FFFFFF"/>
              </a:buClr>
              <a:buSzPts val="1100"/>
              <a:buNone/>
              <a:defRPr sz="1100">
                <a:solidFill>
                  <a:srgbClr val="FFFFFF"/>
                </a:solidFill>
              </a:defRPr>
            </a:lvl9pPr>
          </a:lstStyle>
          <a:p>
            <a:endParaRPr/>
          </a:p>
        </p:txBody>
      </p:sp>
      <p:cxnSp>
        <p:nvCxnSpPr>
          <p:cNvPr id="71" name="Google Shape;71;p9"/>
          <p:cNvCxnSpPr>
            <a:stCxn id="70" idx="2"/>
          </p:cNvCxnSpPr>
          <p:nvPr/>
        </p:nvCxnSpPr>
        <p:spPr>
          <a:xfrm>
            <a:off x="4571950" y="986500"/>
            <a:ext cx="4575600" cy="0"/>
          </a:xfrm>
          <a:prstGeom prst="straightConnector1">
            <a:avLst/>
          </a:prstGeom>
          <a:noFill/>
          <a:ln w="28575" cap="flat" cmpd="sng">
            <a:solidFill>
              <a:srgbClr val="FFFFFF"/>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DESIGN 3">
  <p:cSld name="CUSTOM_6_2">
    <p:bg>
      <p:bgPr>
        <a:gradFill>
          <a:gsLst>
            <a:gs pos="0">
              <a:srgbClr val="10D6B6">
                <a:alpha val="70588"/>
              </a:srgbClr>
            </a:gs>
            <a:gs pos="100000">
              <a:srgbClr val="7337D4"/>
            </a:gs>
          </a:gsLst>
          <a:lin ang="0" scaled="0"/>
        </a:gradFill>
        <a:effectLst/>
      </p:bgPr>
    </p:bg>
    <p:spTree>
      <p:nvGrpSpPr>
        <p:cNvPr id="1" name="Shape 72"/>
        <p:cNvGrpSpPr/>
        <p:nvPr/>
      </p:nvGrpSpPr>
      <p:grpSpPr>
        <a:xfrm>
          <a:off x="0" y="0"/>
          <a:ext cx="0" cy="0"/>
          <a:chOff x="0" y="0"/>
          <a:chExt cx="0" cy="0"/>
        </a:xfrm>
      </p:grpSpPr>
      <p:sp>
        <p:nvSpPr>
          <p:cNvPr id="73" name="Google Shape;73;p10"/>
          <p:cNvSpPr txBox="1">
            <a:spLocks noGrp="1"/>
          </p:cNvSpPr>
          <p:nvPr>
            <p:ph type="ctrTitle"/>
          </p:nvPr>
        </p:nvSpPr>
        <p:spPr>
          <a:xfrm>
            <a:off x="619900" y="134800"/>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None/>
              <a:defRPr sz="3000">
                <a:solidFill>
                  <a:srgbClr val="FFFFFF"/>
                </a:solidFill>
              </a:defRPr>
            </a:lvl1pPr>
            <a:lvl2pPr lvl="1" algn="ctr" rtl="0">
              <a:spcBef>
                <a:spcPts val="0"/>
              </a:spcBef>
              <a:spcAft>
                <a:spcPts val="0"/>
              </a:spcAft>
              <a:buClr>
                <a:srgbClr val="FFFFFF"/>
              </a:buClr>
              <a:buSzPts val="1100"/>
              <a:buNone/>
              <a:defRPr sz="1100">
                <a:solidFill>
                  <a:srgbClr val="FFFFFF"/>
                </a:solidFill>
              </a:defRPr>
            </a:lvl2pPr>
            <a:lvl3pPr lvl="2" algn="ctr" rtl="0">
              <a:spcBef>
                <a:spcPts val="0"/>
              </a:spcBef>
              <a:spcAft>
                <a:spcPts val="0"/>
              </a:spcAft>
              <a:buClr>
                <a:srgbClr val="FFFFFF"/>
              </a:buClr>
              <a:buSzPts val="1100"/>
              <a:buNone/>
              <a:defRPr sz="1100">
                <a:solidFill>
                  <a:srgbClr val="FFFFFF"/>
                </a:solidFill>
              </a:defRPr>
            </a:lvl3pPr>
            <a:lvl4pPr lvl="3" algn="ctr" rtl="0">
              <a:spcBef>
                <a:spcPts val="0"/>
              </a:spcBef>
              <a:spcAft>
                <a:spcPts val="0"/>
              </a:spcAft>
              <a:buClr>
                <a:srgbClr val="FFFFFF"/>
              </a:buClr>
              <a:buSzPts val="1100"/>
              <a:buNone/>
              <a:defRPr sz="1100">
                <a:solidFill>
                  <a:srgbClr val="FFFFFF"/>
                </a:solidFill>
              </a:defRPr>
            </a:lvl4pPr>
            <a:lvl5pPr lvl="4" algn="ctr" rtl="0">
              <a:spcBef>
                <a:spcPts val="0"/>
              </a:spcBef>
              <a:spcAft>
                <a:spcPts val="0"/>
              </a:spcAft>
              <a:buClr>
                <a:srgbClr val="FFFFFF"/>
              </a:buClr>
              <a:buSzPts val="1100"/>
              <a:buNone/>
              <a:defRPr sz="1100">
                <a:solidFill>
                  <a:srgbClr val="FFFFFF"/>
                </a:solidFill>
              </a:defRPr>
            </a:lvl5pPr>
            <a:lvl6pPr lvl="5" algn="ctr" rtl="0">
              <a:spcBef>
                <a:spcPts val="0"/>
              </a:spcBef>
              <a:spcAft>
                <a:spcPts val="0"/>
              </a:spcAft>
              <a:buClr>
                <a:srgbClr val="FFFFFF"/>
              </a:buClr>
              <a:buSzPts val="1100"/>
              <a:buNone/>
              <a:defRPr sz="1100">
                <a:solidFill>
                  <a:srgbClr val="FFFFFF"/>
                </a:solidFill>
              </a:defRPr>
            </a:lvl6pPr>
            <a:lvl7pPr lvl="6" algn="ctr" rtl="0">
              <a:spcBef>
                <a:spcPts val="0"/>
              </a:spcBef>
              <a:spcAft>
                <a:spcPts val="0"/>
              </a:spcAft>
              <a:buClr>
                <a:srgbClr val="FFFFFF"/>
              </a:buClr>
              <a:buSzPts val="1100"/>
              <a:buNone/>
              <a:defRPr sz="1100">
                <a:solidFill>
                  <a:srgbClr val="FFFFFF"/>
                </a:solidFill>
              </a:defRPr>
            </a:lvl7pPr>
            <a:lvl8pPr lvl="7" algn="ctr" rtl="0">
              <a:spcBef>
                <a:spcPts val="0"/>
              </a:spcBef>
              <a:spcAft>
                <a:spcPts val="0"/>
              </a:spcAft>
              <a:buClr>
                <a:srgbClr val="FFFFFF"/>
              </a:buClr>
              <a:buSzPts val="1100"/>
              <a:buNone/>
              <a:defRPr sz="1100">
                <a:solidFill>
                  <a:srgbClr val="FFFFFF"/>
                </a:solidFill>
              </a:defRPr>
            </a:lvl8pPr>
            <a:lvl9pPr lvl="8" algn="ctr" rtl="0">
              <a:spcBef>
                <a:spcPts val="0"/>
              </a:spcBef>
              <a:spcAft>
                <a:spcPts val="0"/>
              </a:spcAft>
              <a:buClr>
                <a:srgbClr val="FFFFFF"/>
              </a:buClr>
              <a:buSzPts val="1100"/>
              <a:buNone/>
              <a:defRPr sz="1100">
                <a:solidFill>
                  <a:srgbClr val="FFFFFF"/>
                </a:solidFill>
              </a:defRPr>
            </a:lvl9pPr>
          </a:lstStyle>
          <a:p>
            <a:endParaRPr/>
          </a:p>
        </p:txBody>
      </p:sp>
      <p:cxnSp>
        <p:nvCxnSpPr>
          <p:cNvPr id="74" name="Google Shape;74;p10"/>
          <p:cNvCxnSpPr/>
          <p:nvPr/>
        </p:nvCxnSpPr>
        <p:spPr>
          <a:xfrm>
            <a:off x="-32325" y="986500"/>
            <a:ext cx="4575600" cy="0"/>
          </a:xfrm>
          <a:prstGeom prst="straightConnector1">
            <a:avLst/>
          </a:prstGeom>
          <a:noFill/>
          <a:ln w="28575" cap="flat" cmpd="sng">
            <a:solidFill>
              <a:srgbClr val="FFFFFF"/>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6_1">
    <p:bg>
      <p:bgPr>
        <a:gradFill>
          <a:gsLst>
            <a:gs pos="0">
              <a:srgbClr val="10D6B6">
                <a:alpha val="70588"/>
              </a:srgbClr>
            </a:gs>
            <a:gs pos="100000">
              <a:srgbClr val="7337D4"/>
            </a:gs>
          </a:gsLst>
          <a:lin ang="0" scaled="0"/>
        </a:gradFill>
        <a:effectLst/>
      </p:bgPr>
    </p:bg>
    <p:spTree>
      <p:nvGrpSpPr>
        <p:cNvPr id="1" name="Shape 75"/>
        <p:cNvGrpSpPr/>
        <p:nvPr/>
      </p:nvGrpSpPr>
      <p:grpSpPr>
        <a:xfrm>
          <a:off x="0" y="0"/>
          <a:ext cx="0" cy="0"/>
          <a:chOff x="0" y="0"/>
          <a:chExt cx="0" cy="0"/>
        </a:xfrm>
      </p:grpSpPr>
      <p:sp>
        <p:nvSpPr>
          <p:cNvPr id="76" name="Google Shape;76;p11"/>
          <p:cNvSpPr/>
          <p:nvPr/>
        </p:nvSpPr>
        <p:spPr>
          <a:xfrm>
            <a:off x="0" y="560550"/>
            <a:ext cx="9144000" cy="4022400"/>
          </a:xfrm>
          <a:prstGeom prst="rect">
            <a:avLst/>
          </a:prstGeom>
          <a:gradFill>
            <a:gsLst>
              <a:gs pos="0">
                <a:srgbClr val="7337D4">
                  <a:alpha val="62352"/>
                </a:srgbClr>
              </a:gs>
              <a:gs pos="100000">
                <a:srgbClr val="10D6B6">
                  <a:alpha val="46274"/>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txBox="1">
            <a:spLocks noGrp="1"/>
          </p:cNvSpPr>
          <p:nvPr>
            <p:ph type="ctrTitle"/>
          </p:nvPr>
        </p:nvSpPr>
        <p:spPr>
          <a:xfrm>
            <a:off x="477026" y="1862650"/>
            <a:ext cx="4209300" cy="8517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cxnSp>
        <p:nvCxnSpPr>
          <p:cNvPr id="78" name="Google Shape;78;p11"/>
          <p:cNvCxnSpPr/>
          <p:nvPr/>
        </p:nvCxnSpPr>
        <p:spPr>
          <a:xfrm>
            <a:off x="0" y="2730450"/>
            <a:ext cx="4576500" cy="0"/>
          </a:xfrm>
          <a:prstGeom prst="straightConnector1">
            <a:avLst/>
          </a:prstGeom>
          <a:noFill/>
          <a:ln w="28575" cap="flat" cmpd="sng">
            <a:solidFill>
              <a:srgbClr val="FFFFFF"/>
            </a:solidFill>
            <a:prstDash val="solid"/>
            <a:round/>
            <a:headEnd type="none" w="med" len="med"/>
            <a:tailEnd type="none" w="med" len="med"/>
          </a:ln>
        </p:spPr>
      </p:cxnSp>
      <p:sp>
        <p:nvSpPr>
          <p:cNvPr id="79" name="Google Shape;79;p11"/>
          <p:cNvSpPr txBox="1">
            <a:spLocks noGrp="1"/>
          </p:cNvSpPr>
          <p:nvPr>
            <p:ph type="subTitle" idx="1"/>
          </p:nvPr>
        </p:nvSpPr>
        <p:spPr>
          <a:xfrm flipH="1">
            <a:off x="4576500" y="2806650"/>
            <a:ext cx="4423200" cy="34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
        <p:nvSpPr>
          <p:cNvPr id="80" name="Google Shape;80;p11"/>
          <p:cNvSpPr txBox="1">
            <a:spLocks noGrp="1"/>
          </p:cNvSpPr>
          <p:nvPr>
            <p:ph type="subTitle" idx="2"/>
          </p:nvPr>
        </p:nvSpPr>
        <p:spPr>
          <a:xfrm flipH="1">
            <a:off x="4576500" y="3148050"/>
            <a:ext cx="4423200" cy="34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
        <p:nvSpPr>
          <p:cNvPr id="81" name="Google Shape;81;p11"/>
          <p:cNvSpPr txBox="1">
            <a:spLocks noGrp="1"/>
          </p:cNvSpPr>
          <p:nvPr>
            <p:ph type="subTitle" idx="3"/>
          </p:nvPr>
        </p:nvSpPr>
        <p:spPr>
          <a:xfrm flipH="1">
            <a:off x="4576500" y="3489450"/>
            <a:ext cx="4423200" cy="34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
        <p:nvSpPr>
          <p:cNvPr id="82" name="Google Shape;82;p11"/>
          <p:cNvSpPr txBox="1">
            <a:spLocks noGrp="1"/>
          </p:cNvSpPr>
          <p:nvPr>
            <p:ph type="subTitle" idx="4"/>
          </p:nvPr>
        </p:nvSpPr>
        <p:spPr>
          <a:xfrm flipH="1">
            <a:off x="4576500" y="3830850"/>
            <a:ext cx="4423200" cy="34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6_1_1">
    <p:bg>
      <p:bgPr>
        <a:gradFill>
          <a:gsLst>
            <a:gs pos="0">
              <a:srgbClr val="10D6B6">
                <a:alpha val="70588"/>
              </a:srgbClr>
            </a:gs>
            <a:gs pos="100000">
              <a:srgbClr val="7337D4"/>
            </a:gs>
          </a:gsLst>
          <a:lin ang="0" scaled="0"/>
        </a:gradFill>
        <a:effectLst/>
      </p:bgPr>
    </p:bg>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a:off x="2788350" y="3170250"/>
            <a:ext cx="3567300" cy="30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4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90" name="Google Shape;90;p13"/>
          <p:cNvSpPr txBox="1">
            <a:spLocks noGrp="1"/>
          </p:cNvSpPr>
          <p:nvPr>
            <p:ph type="subTitle" idx="1"/>
          </p:nvPr>
        </p:nvSpPr>
        <p:spPr>
          <a:xfrm flipH="1">
            <a:off x="2064750" y="1973250"/>
            <a:ext cx="5014500" cy="119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1200"/>
              <a:buNone/>
              <a:defRPr>
                <a:solidFill>
                  <a:srgbClr val="FFFFFF"/>
                </a:solidFill>
              </a:defRPr>
            </a:lvl2pPr>
            <a:lvl3pPr lvl="2" algn="ctr" rtl="0">
              <a:lnSpc>
                <a:spcPct val="100000"/>
              </a:lnSpc>
              <a:spcBef>
                <a:spcPts val="0"/>
              </a:spcBef>
              <a:spcAft>
                <a:spcPts val="0"/>
              </a:spcAft>
              <a:buClr>
                <a:srgbClr val="FFFFFF"/>
              </a:buClr>
              <a:buSzPts val="1200"/>
              <a:buNone/>
              <a:defRPr>
                <a:solidFill>
                  <a:srgbClr val="FFFFFF"/>
                </a:solidFill>
              </a:defRPr>
            </a:lvl3pPr>
            <a:lvl4pPr lvl="3" algn="ctr" rtl="0">
              <a:lnSpc>
                <a:spcPct val="100000"/>
              </a:lnSpc>
              <a:spcBef>
                <a:spcPts val="0"/>
              </a:spcBef>
              <a:spcAft>
                <a:spcPts val="0"/>
              </a:spcAft>
              <a:buClr>
                <a:srgbClr val="FFFFFF"/>
              </a:buClr>
              <a:buSzPts val="1200"/>
              <a:buNone/>
              <a:defRPr>
                <a:solidFill>
                  <a:srgbClr val="FFFFFF"/>
                </a:solidFill>
              </a:defRPr>
            </a:lvl4pPr>
            <a:lvl5pPr lvl="4" algn="ctr" rtl="0">
              <a:lnSpc>
                <a:spcPct val="100000"/>
              </a:lnSpc>
              <a:spcBef>
                <a:spcPts val="0"/>
              </a:spcBef>
              <a:spcAft>
                <a:spcPts val="0"/>
              </a:spcAft>
              <a:buClr>
                <a:srgbClr val="FFFFFF"/>
              </a:buClr>
              <a:buSzPts val="1200"/>
              <a:buNone/>
              <a:defRPr>
                <a:solidFill>
                  <a:srgbClr val="FFFFFF"/>
                </a:solidFill>
              </a:defRPr>
            </a:lvl5pPr>
            <a:lvl6pPr lvl="5" algn="ctr" rtl="0">
              <a:lnSpc>
                <a:spcPct val="100000"/>
              </a:lnSpc>
              <a:spcBef>
                <a:spcPts val="0"/>
              </a:spcBef>
              <a:spcAft>
                <a:spcPts val="0"/>
              </a:spcAft>
              <a:buClr>
                <a:srgbClr val="FFFFFF"/>
              </a:buClr>
              <a:buSzPts val="1200"/>
              <a:buNone/>
              <a:defRPr>
                <a:solidFill>
                  <a:srgbClr val="FFFFFF"/>
                </a:solidFill>
              </a:defRPr>
            </a:lvl6pPr>
            <a:lvl7pPr lvl="6" algn="ctr" rtl="0">
              <a:lnSpc>
                <a:spcPct val="100000"/>
              </a:lnSpc>
              <a:spcBef>
                <a:spcPts val="0"/>
              </a:spcBef>
              <a:spcAft>
                <a:spcPts val="0"/>
              </a:spcAft>
              <a:buClr>
                <a:srgbClr val="FFFFFF"/>
              </a:buClr>
              <a:buSzPts val="1200"/>
              <a:buNone/>
              <a:defRPr>
                <a:solidFill>
                  <a:srgbClr val="FFFFFF"/>
                </a:solidFill>
              </a:defRPr>
            </a:lvl7pPr>
            <a:lvl8pPr lvl="7" algn="ctr" rtl="0">
              <a:lnSpc>
                <a:spcPct val="100000"/>
              </a:lnSpc>
              <a:spcBef>
                <a:spcPts val="0"/>
              </a:spcBef>
              <a:spcAft>
                <a:spcPts val="0"/>
              </a:spcAft>
              <a:buClr>
                <a:srgbClr val="FFFFFF"/>
              </a:buClr>
              <a:buSzPts val="1200"/>
              <a:buNone/>
              <a:defRPr>
                <a:solidFill>
                  <a:srgbClr val="FFFFFF"/>
                </a:solidFill>
              </a:defRPr>
            </a:lvl8pPr>
            <a:lvl9pPr lvl="8" algn="ctr" rtl="0">
              <a:lnSpc>
                <a:spcPct val="100000"/>
              </a:lnSpc>
              <a:spcBef>
                <a:spcPts val="0"/>
              </a:spcBef>
              <a:spcAft>
                <a:spcPts val="0"/>
              </a:spcAft>
              <a:buClr>
                <a:srgbClr val="FFFFFF"/>
              </a:buClr>
              <a:buSzPts val="1200"/>
              <a:buNone/>
              <a:defRPr>
                <a:solidFill>
                  <a:srgbClr val="FFFFFF"/>
                </a:solidFill>
              </a:defRPr>
            </a:lvl9pPr>
          </a:lstStyle>
          <a:p>
            <a:endParaRPr/>
          </a:p>
        </p:txBody>
      </p:sp>
      <p:cxnSp>
        <p:nvCxnSpPr>
          <p:cNvPr id="91" name="Google Shape;91;p13"/>
          <p:cNvCxnSpPr/>
          <p:nvPr/>
        </p:nvCxnSpPr>
        <p:spPr>
          <a:xfrm>
            <a:off x="-6925" y="981700"/>
            <a:ext cx="7016700" cy="2834400"/>
          </a:xfrm>
          <a:prstGeom prst="bentConnector3">
            <a:avLst>
              <a:gd name="adj1" fmla="val 12316"/>
            </a:avLst>
          </a:prstGeom>
          <a:noFill/>
          <a:ln w="28575" cap="flat" cmpd="sng">
            <a:solidFill>
              <a:srgbClr val="FFFFFF"/>
            </a:solidFill>
            <a:prstDash val="solid"/>
            <a:round/>
            <a:headEnd type="none" w="med" len="med"/>
            <a:tailEnd type="none" w="med" len="med"/>
          </a:ln>
        </p:spPr>
      </p:cxnSp>
      <p:cxnSp>
        <p:nvCxnSpPr>
          <p:cNvPr id="92" name="Google Shape;92;p13"/>
          <p:cNvCxnSpPr/>
          <p:nvPr/>
        </p:nvCxnSpPr>
        <p:spPr>
          <a:xfrm rot="10800000">
            <a:off x="2204950" y="1597150"/>
            <a:ext cx="6962100" cy="2585400"/>
          </a:xfrm>
          <a:prstGeom prst="bentConnector3">
            <a:avLst>
              <a:gd name="adj1" fmla="val 11419"/>
            </a:avLst>
          </a:prstGeom>
          <a:noFill/>
          <a:ln w="28575" cap="flat" cmpd="sng">
            <a:solidFill>
              <a:srgbClr val="FFFFFF"/>
            </a:solidFill>
            <a:prstDash val="solid"/>
            <a:round/>
            <a:headEnd type="none" w="med" len="med"/>
            <a:tailEnd type="none" w="med" len="med"/>
          </a:ln>
        </p:spPr>
      </p:cxnSp>
      <p:cxnSp>
        <p:nvCxnSpPr>
          <p:cNvPr id="93" name="Google Shape;93;p13"/>
          <p:cNvCxnSpPr>
            <a:endCxn id="89" idx="1"/>
          </p:cNvCxnSpPr>
          <p:nvPr/>
        </p:nvCxnSpPr>
        <p:spPr>
          <a:xfrm rot="-5400000">
            <a:off x="1162200" y="3586500"/>
            <a:ext cx="1888200" cy="1364100"/>
          </a:xfrm>
          <a:prstGeom prst="bentConnector2">
            <a:avLst/>
          </a:prstGeom>
          <a:noFill/>
          <a:ln w="28575" cap="flat" cmpd="sng">
            <a:solidFill>
              <a:srgbClr val="FFFFFF"/>
            </a:solidFill>
            <a:prstDash val="solid"/>
            <a:round/>
            <a:headEnd type="none" w="med" len="med"/>
            <a:tailEnd type="none" w="med" len="med"/>
          </a:ln>
        </p:spPr>
      </p:cxnSp>
      <p:cxnSp>
        <p:nvCxnSpPr>
          <p:cNvPr id="94" name="Google Shape;94;p13"/>
          <p:cNvCxnSpPr>
            <a:endCxn id="89" idx="3"/>
          </p:cNvCxnSpPr>
          <p:nvPr/>
        </p:nvCxnSpPr>
        <p:spPr>
          <a:xfrm rot="5400000" flipH="1">
            <a:off x="6084450" y="3595650"/>
            <a:ext cx="1881300" cy="1338900"/>
          </a:xfrm>
          <a:prstGeom prst="bentConnector2">
            <a:avLst/>
          </a:prstGeom>
          <a:noFill/>
          <a:ln w="2857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Saira ExtraCondensed SemiBold"/>
              <a:buNone/>
              <a:defRPr sz="2800">
                <a:solidFill>
                  <a:srgbClr val="434343"/>
                </a:solidFill>
                <a:latin typeface="Saira ExtraCondensed SemiBold"/>
                <a:ea typeface="Saira ExtraCondensed SemiBold"/>
                <a:cs typeface="Saira ExtraCondensed SemiBold"/>
                <a:sym typeface="Saira ExtraCondensed SemiBold"/>
              </a:defRPr>
            </a:lvl1pPr>
            <a:lvl2pPr lvl="1">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2pPr>
            <a:lvl3pPr lvl="2">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3pPr>
            <a:lvl4pPr lvl="3">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4pPr>
            <a:lvl5pPr lvl="4">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5pPr>
            <a:lvl6pPr lvl="5">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6pPr>
            <a:lvl7pPr lvl="6">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7pPr>
            <a:lvl8pPr lvl="7">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8pPr>
            <a:lvl9pPr lvl="8">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666666"/>
              </a:buClr>
              <a:buSzPts val="1200"/>
              <a:buFont typeface="Barlow Semi Condensed"/>
              <a:buChar char="●"/>
              <a:defRPr sz="1200">
                <a:solidFill>
                  <a:srgbClr val="666666"/>
                </a:solidFill>
                <a:latin typeface="Barlow Semi Condensed"/>
                <a:ea typeface="Barlow Semi Condensed"/>
                <a:cs typeface="Barlow Semi Condensed"/>
                <a:sym typeface="Barlow Semi Condensed"/>
              </a:defRPr>
            </a:lvl1pPr>
            <a:lvl2pPr marL="914400" lvl="1" indent="-304800" rtl="0">
              <a:lnSpc>
                <a:spcPct val="115000"/>
              </a:lnSpc>
              <a:spcBef>
                <a:spcPts val="1600"/>
              </a:spcBef>
              <a:spcAft>
                <a:spcPts val="0"/>
              </a:spcAft>
              <a:buClr>
                <a:srgbClr val="666666"/>
              </a:buClr>
              <a:buSzPts val="1200"/>
              <a:buFont typeface="Barlow Semi Condensed"/>
              <a:buChar char="○"/>
              <a:defRPr sz="1200">
                <a:solidFill>
                  <a:srgbClr val="666666"/>
                </a:solidFill>
                <a:latin typeface="Barlow Semi Condensed"/>
                <a:ea typeface="Barlow Semi Condensed"/>
                <a:cs typeface="Barlow Semi Condensed"/>
                <a:sym typeface="Barlow Semi Condensed"/>
              </a:defRPr>
            </a:lvl2pPr>
            <a:lvl3pPr marL="1371600" lvl="2" indent="-304800" rtl="0">
              <a:lnSpc>
                <a:spcPct val="115000"/>
              </a:lnSpc>
              <a:spcBef>
                <a:spcPts val="1600"/>
              </a:spcBef>
              <a:spcAft>
                <a:spcPts val="0"/>
              </a:spcAft>
              <a:buClr>
                <a:srgbClr val="666666"/>
              </a:buClr>
              <a:buSzPts val="1200"/>
              <a:buFont typeface="Barlow Semi Condensed"/>
              <a:buChar char="■"/>
              <a:defRPr sz="1200">
                <a:solidFill>
                  <a:srgbClr val="666666"/>
                </a:solidFill>
                <a:latin typeface="Barlow Semi Condensed"/>
                <a:ea typeface="Barlow Semi Condensed"/>
                <a:cs typeface="Barlow Semi Condensed"/>
                <a:sym typeface="Barlow Semi Condensed"/>
              </a:defRPr>
            </a:lvl3pPr>
            <a:lvl4pPr marL="1828800" lvl="3" indent="-304800" rtl="0">
              <a:lnSpc>
                <a:spcPct val="115000"/>
              </a:lnSpc>
              <a:spcBef>
                <a:spcPts val="1600"/>
              </a:spcBef>
              <a:spcAft>
                <a:spcPts val="0"/>
              </a:spcAft>
              <a:buClr>
                <a:srgbClr val="666666"/>
              </a:buClr>
              <a:buSzPts val="1200"/>
              <a:buFont typeface="Barlow Semi Condensed"/>
              <a:buChar char="●"/>
              <a:defRPr sz="1200">
                <a:solidFill>
                  <a:srgbClr val="666666"/>
                </a:solidFill>
                <a:latin typeface="Barlow Semi Condensed"/>
                <a:ea typeface="Barlow Semi Condensed"/>
                <a:cs typeface="Barlow Semi Condensed"/>
                <a:sym typeface="Barlow Semi Condensed"/>
              </a:defRPr>
            </a:lvl4pPr>
            <a:lvl5pPr marL="2286000" lvl="4" indent="-304800" rtl="0">
              <a:lnSpc>
                <a:spcPct val="115000"/>
              </a:lnSpc>
              <a:spcBef>
                <a:spcPts val="1600"/>
              </a:spcBef>
              <a:spcAft>
                <a:spcPts val="0"/>
              </a:spcAft>
              <a:buClr>
                <a:srgbClr val="666666"/>
              </a:buClr>
              <a:buSzPts val="1200"/>
              <a:buFont typeface="Barlow Semi Condensed"/>
              <a:buChar char="○"/>
              <a:defRPr sz="1200">
                <a:solidFill>
                  <a:srgbClr val="666666"/>
                </a:solidFill>
                <a:latin typeface="Barlow Semi Condensed"/>
                <a:ea typeface="Barlow Semi Condensed"/>
                <a:cs typeface="Barlow Semi Condensed"/>
                <a:sym typeface="Barlow Semi Condensed"/>
              </a:defRPr>
            </a:lvl5pPr>
            <a:lvl6pPr marL="2743200" lvl="5" indent="-304800" rtl="0">
              <a:lnSpc>
                <a:spcPct val="115000"/>
              </a:lnSpc>
              <a:spcBef>
                <a:spcPts val="1600"/>
              </a:spcBef>
              <a:spcAft>
                <a:spcPts val="0"/>
              </a:spcAft>
              <a:buClr>
                <a:srgbClr val="666666"/>
              </a:buClr>
              <a:buSzPts val="1200"/>
              <a:buFont typeface="Barlow Semi Condensed"/>
              <a:buChar char="■"/>
              <a:defRPr sz="1200">
                <a:solidFill>
                  <a:srgbClr val="666666"/>
                </a:solidFill>
                <a:latin typeface="Barlow Semi Condensed"/>
                <a:ea typeface="Barlow Semi Condensed"/>
                <a:cs typeface="Barlow Semi Condensed"/>
                <a:sym typeface="Barlow Semi Condensed"/>
              </a:defRPr>
            </a:lvl6pPr>
            <a:lvl7pPr marL="3200400" lvl="6" indent="-304800" rtl="0">
              <a:lnSpc>
                <a:spcPct val="115000"/>
              </a:lnSpc>
              <a:spcBef>
                <a:spcPts val="1600"/>
              </a:spcBef>
              <a:spcAft>
                <a:spcPts val="0"/>
              </a:spcAft>
              <a:buClr>
                <a:srgbClr val="666666"/>
              </a:buClr>
              <a:buSzPts val="1200"/>
              <a:buFont typeface="Barlow Semi Condensed"/>
              <a:buChar char="●"/>
              <a:defRPr sz="1200">
                <a:solidFill>
                  <a:srgbClr val="666666"/>
                </a:solidFill>
                <a:latin typeface="Barlow Semi Condensed"/>
                <a:ea typeface="Barlow Semi Condensed"/>
                <a:cs typeface="Barlow Semi Condensed"/>
                <a:sym typeface="Barlow Semi Condensed"/>
              </a:defRPr>
            </a:lvl7pPr>
            <a:lvl8pPr marL="3657600" lvl="7" indent="-304800" rtl="0">
              <a:lnSpc>
                <a:spcPct val="115000"/>
              </a:lnSpc>
              <a:spcBef>
                <a:spcPts val="1600"/>
              </a:spcBef>
              <a:spcAft>
                <a:spcPts val="0"/>
              </a:spcAft>
              <a:buClr>
                <a:srgbClr val="666666"/>
              </a:buClr>
              <a:buSzPts val="1200"/>
              <a:buFont typeface="Barlow Semi Condensed"/>
              <a:buChar char="○"/>
              <a:defRPr sz="1200">
                <a:solidFill>
                  <a:srgbClr val="666666"/>
                </a:solidFill>
                <a:latin typeface="Barlow Semi Condensed"/>
                <a:ea typeface="Barlow Semi Condensed"/>
                <a:cs typeface="Barlow Semi Condensed"/>
                <a:sym typeface="Barlow Semi Condensed"/>
              </a:defRPr>
            </a:lvl8pPr>
            <a:lvl9pPr marL="4114800" lvl="8" indent="-304800" rtl="0">
              <a:lnSpc>
                <a:spcPct val="115000"/>
              </a:lnSpc>
              <a:spcBef>
                <a:spcPts val="1600"/>
              </a:spcBef>
              <a:spcAft>
                <a:spcPts val="1600"/>
              </a:spcAft>
              <a:buClr>
                <a:srgbClr val="666666"/>
              </a:buClr>
              <a:buSzPts val="1200"/>
              <a:buFont typeface="Barlow Semi Condensed"/>
              <a:buChar char="■"/>
              <a:defRPr sz="1200">
                <a:solidFill>
                  <a:srgbClr val="666666"/>
                </a:solidFill>
                <a:latin typeface="Barlow Semi Condensed"/>
                <a:ea typeface="Barlow Semi Condensed"/>
                <a:cs typeface="Barlow Semi Condensed"/>
                <a:sym typeface="Barlow Semi Condensed"/>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666666"/>
                </a:solidFill>
                <a:latin typeface="Roboto Slab Light"/>
                <a:ea typeface="Roboto Slab Light"/>
                <a:cs typeface="Roboto Slab Light"/>
                <a:sym typeface="Roboto Slab Light"/>
              </a:defRPr>
            </a:lvl1pPr>
            <a:lvl2pPr lvl="1" algn="r">
              <a:buNone/>
              <a:defRPr sz="1300">
                <a:solidFill>
                  <a:srgbClr val="666666"/>
                </a:solidFill>
                <a:latin typeface="Roboto Slab Light"/>
                <a:ea typeface="Roboto Slab Light"/>
                <a:cs typeface="Roboto Slab Light"/>
                <a:sym typeface="Roboto Slab Light"/>
              </a:defRPr>
            </a:lvl2pPr>
            <a:lvl3pPr lvl="2" algn="r">
              <a:buNone/>
              <a:defRPr sz="1300">
                <a:solidFill>
                  <a:srgbClr val="666666"/>
                </a:solidFill>
                <a:latin typeface="Roboto Slab Light"/>
                <a:ea typeface="Roboto Slab Light"/>
                <a:cs typeface="Roboto Slab Light"/>
                <a:sym typeface="Roboto Slab Light"/>
              </a:defRPr>
            </a:lvl3pPr>
            <a:lvl4pPr lvl="3" algn="r">
              <a:buNone/>
              <a:defRPr sz="1300">
                <a:solidFill>
                  <a:srgbClr val="666666"/>
                </a:solidFill>
                <a:latin typeface="Roboto Slab Light"/>
                <a:ea typeface="Roboto Slab Light"/>
                <a:cs typeface="Roboto Slab Light"/>
                <a:sym typeface="Roboto Slab Light"/>
              </a:defRPr>
            </a:lvl4pPr>
            <a:lvl5pPr lvl="4" algn="r">
              <a:buNone/>
              <a:defRPr sz="1300">
                <a:solidFill>
                  <a:srgbClr val="666666"/>
                </a:solidFill>
                <a:latin typeface="Roboto Slab Light"/>
                <a:ea typeface="Roboto Slab Light"/>
                <a:cs typeface="Roboto Slab Light"/>
                <a:sym typeface="Roboto Slab Light"/>
              </a:defRPr>
            </a:lvl5pPr>
            <a:lvl6pPr lvl="5" algn="r">
              <a:buNone/>
              <a:defRPr sz="1300">
                <a:solidFill>
                  <a:srgbClr val="666666"/>
                </a:solidFill>
                <a:latin typeface="Roboto Slab Light"/>
                <a:ea typeface="Roboto Slab Light"/>
                <a:cs typeface="Roboto Slab Light"/>
                <a:sym typeface="Roboto Slab Light"/>
              </a:defRPr>
            </a:lvl6pPr>
            <a:lvl7pPr lvl="6" algn="r">
              <a:buNone/>
              <a:defRPr sz="1300">
                <a:solidFill>
                  <a:srgbClr val="666666"/>
                </a:solidFill>
                <a:latin typeface="Roboto Slab Light"/>
                <a:ea typeface="Roboto Slab Light"/>
                <a:cs typeface="Roboto Slab Light"/>
                <a:sym typeface="Roboto Slab Light"/>
              </a:defRPr>
            </a:lvl7pPr>
            <a:lvl8pPr lvl="7" algn="r">
              <a:buNone/>
              <a:defRPr sz="1300">
                <a:solidFill>
                  <a:srgbClr val="666666"/>
                </a:solidFill>
                <a:latin typeface="Roboto Slab Light"/>
                <a:ea typeface="Roboto Slab Light"/>
                <a:cs typeface="Roboto Slab Light"/>
                <a:sym typeface="Roboto Slab Light"/>
              </a:defRPr>
            </a:lvl8pPr>
            <a:lvl9pPr lvl="8" algn="r">
              <a:buNone/>
              <a:defRPr sz="1300">
                <a:solidFill>
                  <a:srgbClr val="666666"/>
                </a:solidFill>
                <a:latin typeface="Roboto Slab Light"/>
                <a:ea typeface="Roboto Slab Light"/>
                <a:cs typeface="Roboto Slab Light"/>
                <a:sym typeface="Roboto Slab Light"/>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6" r:id="rId3"/>
    <p:sldLayoutId id="2147483657" r:id="rId4"/>
    <p:sldLayoutId id="2147483659"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3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0D6B6">
                <a:alpha val="70588"/>
              </a:srgbClr>
            </a:gs>
            <a:gs pos="100000">
              <a:srgbClr val="7337D4"/>
            </a:gs>
          </a:gsLst>
          <a:lin ang="0" scaled="0"/>
        </a:gradFill>
        <a:effectLst/>
      </p:bgPr>
    </p:bg>
    <p:spTree>
      <p:nvGrpSpPr>
        <p:cNvPr id="1" name="Shape 124"/>
        <p:cNvGrpSpPr/>
        <p:nvPr/>
      </p:nvGrpSpPr>
      <p:grpSpPr>
        <a:xfrm>
          <a:off x="0" y="0"/>
          <a:ext cx="0" cy="0"/>
          <a:chOff x="0" y="0"/>
          <a:chExt cx="0" cy="0"/>
        </a:xfrm>
      </p:grpSpPr>
      <p:sp>
        <p:nvSpPr>
          <p:cNvPr id="125" name="Google Shape;125;p18"/>
          <p:cNvSpPr txBox="1">
            <a:spLocks noGrp="1"/>
          </p:cNvSpPr>
          <p:nvPr>
            <p:ph type="subTitle" idx="1"/>
          </p:nvPr>
        </p:nvSpPr>
        <p:spPr>
          <a:xfrm flipH="1">
            <a:off x="5825294" y="2391233"/>
            <a:ext cx="2675532"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Empowering International Students Through a Social Connection and Support App</a:t>
            </a:r>
          </a:p>
        </p:txBody>
      </p:sp>
      <p:sp>
        <p:nvSpPr>
          <p:cNvPr id="126" name="Google Shape;126;p18"/>
          <p:cNvSpPr txBox="1">
            <a:spLocks noGrp="1"/>
          </p:cNvSpPr>
          <p:nvPr>
            <p:ph type="ctrTitle"/>
          </p:nvPr>
        </p:nvSpPr>
        <p:spPr>
          <a:xfrm flipH="1">
            <a:off x="5825294" y="1985101"/>
            <a:ext cx="30183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InterNest</a:t>
            </a:r>
            <a:endParaRPr>
              <a:latin typeface="Saira ExtraCondensed SemiBold"/>
              <a:ea typeface="Saira ExtraCondensed SemiBold"/>
              <a:cs typeface="Saira ExtraCondensed SemiBold"/>
              <a:sym typeface="Saira ExtraCondensed SemiBold"/>
            </a:endParaRPr>
          </a:p>
        </p:txBody>
      </p:sp>
      <p:pic>
        <p:nvPicPr>
          <p:cNvPr id="1030" name="Picture 6" descr="The universities with the highest percentage of international students 2023  | Student">
            <a:extLst>
              <a:ext uri="{FF2B5EF4-FFF2-40B4-BE49-F238E27FC236}">
                <a16:creationId xmlns:a16="http://schemas.microsoft.com/office/drawing/2014/main" id="{A1C8573E-4C7A-8205-F56B-EBADC9C93B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61" y="636042"/>
            <a:ext cx="4932256" cy="32029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Subtitle 3">
            <a:extLst>
              <a:ext uri="{FF2B5EF4-FFF2-40B4-BE49-F238E27FC236}">
                <a16:creationId xmlns:a16="http://schemas.microsoft.com/office/drawing/2014/main" id="{8201F3E1-48D9-7804-C879-AB851898EC38}"/>
              </a:ext>
            </a:extLst>
          </p:cNvPr>
          <p:cNvSpPr txBox="1">
            <a:spLocks/>
          </p:cNvSpPr>
          <p:nvPr/>
        </p:nvSpPr>
        <p:spPr>
          <a:xfrm>
            <a:off x="368090" y="4061213"/>
            <a:ext cx="8318716" cy="36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FFFFF"/>
              </a:buClr>
              <a:buSzPts val="1400"/>
              <a:buFont typeface="Barlow Semi Condensed"/>
              <a:buNone/>
              <a:defRPr sz="1400" b="0" i="0" u="none" strike="noStrike" cap="none">
                <a:solidFill>
                  <a:srgbClr val="FFFFFF"/>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FFFFFF"/>
              </a:buClr>
              <a:buSzPts val="1400"/>
              <a:buFont typeface="Barlow Semi Condensed"/>
              <a:buNone/>
              <a:defRPr sz="1400" b="0" i="0" u="none" strike="noStrike" cap="none">
                <a:solidFill>
                  <a:srgbClr val="FFFFFF"/>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FFFFFF"/>
              </a:buClr>
              <a:buSzPts val="1400"/>
              <a:buFont typeface="Barlow Semi Condensed"/>
              <a:buNone/>
              <a:defRPr sz="1400" b="0" i="0" u="none" strike="noStrike" cap="none">
                <a:solidFill>
                  <a:srgbClr val="FFFFFF"/>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FFFFFF"/>
              </a:buClr>
              <a:buSzPts val="1400"/>
              <a:buFont typeface="Barlow Semi Condensed"/>
              <a:buNone/>
              <a:defRPr sz="1400" b="0" i="0" u="none" strike="noStrike" cap="none">
                <a:solidFill>
                  <a:srgbClr val="FFFFFF"/>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FFFFFF"/>
              </a:buClr>
              <a:buSzPts val="1400"/>
              <a:buFont typeface="Barlow Semi Condensed"/>
              <a:buNone/>
              <a:defRPr sz="1400" b="0" i="0" u="none" strike="noStrike" cap="none">
                <a:solidFill>
                  <a:srgbClr val="FFFFFF"/>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FFFFFF"/>
              </a:buClr>
              <a:buSzPts val="1400"/>
              <a:buFont typeface="Barlow Semi Condensed"/>
              <a:buNone/>
              <a:defRPr sz="1400" b="0" i="0" u="none" strike="noStrike" cap="none">
                <a:solidFill>
                  <a:srgbClr val="FFFFFF"/>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FFFFFF"/>
              </a:buClr>
              <a:buSzPts val="1400"/>
              <a:buFont typeface="Barlow Semi Condensed"/>
              <a:buNone/>
              <a:defRPr sz="1400" b="0" i="0" u="none" strike="noStrike" cap="none">
                <a:solidFill>
                  <a:srgbClr val="FFFFFF"/>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FFFFFF"/>
              </a:buClr>
              <a:buSzPts val="1400"/>
              <a:buFont typeface="Barlow Semi Condensed"/>
              <a:buNone/>
              <a:defRPr sz="1400" b="0" i="0" u="none" strike="noStrike" cap="none">
                <a:solidFill>
                  <a:srgbClr val="FFFFFF"/>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FFFFFF"/>
              </a:buClr>
              <a:buSzPts val="1400"/>
              <a:buFont typeface="Barlow Semi Condensed"/>
              <a:buNone/>
              <a:defRPr sz="1400" b="0" i="0" u="none" strike="noStrike" cap="none">
                <a:solidFill>
                  <a:srgbClr val="FFFFFF"/>
                </a:solidFill>
                <a:latin typeface="Barlow Semi Condensed"/>
                <a:ea typeface="Barlow Semi Condensed"/>
                <a:cs typeface="Barlow Semi Condensed"/>
                <a:sym typeface="Barlow Semi Condensed"/>
              </a:defRPr>
            </a:lvl9pPr>
          </a:lstStyle>
          <a:p>
            <a:pPr marL="152400" indent="0"/>
            <a:r>
              <a:rPr lang="en-US"/>
              <a:t>A holistic app designed for international students to combat homesickness, foster community, and provide tailored mental health support, empowering both introverts and extroverts in their new academic environments.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774;p41">
            <a:extLst>
              <a:ext uri="{FF2B5EF4-FFF2-40B4-BE49-F238E27FC236}">
                <a16:creationId xmlns:a16="http://schemas.microsoft.com/office/drawing/2014/main" id="{0FFA1291-6CC1-0BA6-D0FB-DDF65EBD776C}"/>
              </a:ext>
            </a:extLst>
          </p:cNvPr>
          <p:cNvSpPr txBox="1">
            <a:spLocks noGrp="1"/>
          </p:cNvSpPr>
          <p:nvPr/>
        </p:nvSpPr>
        <p:spPr>
          <a:xfrm>
            <a:off x="198238" y="2301374"/>
            <a:ext cx="4138340" cy="952553"/>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7200"/>
              <a:buFont typeface="Saira ExtraCondensed SemiBold"/>
              <a:buNone/>
              <a:defRPr sz="7200" b="0" i="0" u="none" strike="noStrike" cap="none">
                <a:solidFill>
                  <a:srgbClr val="FFFFFF"/>
                </a:solidFill>
                <a:latin typeface="Saira ExtraCondensed SemiBold"/>
                <a:ea typeface="Saira ExtraCondensed SemiBold"/>
                <a:cs typeface="Saira ExtraCondensed SemiBold"/>
                <a:sym typeface="Saira ExtraCondensed SemiBold"/>
              </a:defRPr>
            </a:lvl1pPr>
            <a:lvl2pPr marR="0" lvl="1" algn="ctr" rtl="0">
              <a:lnSpc>
                <a:spcPct val="100000"/>
              </a:lnSpc>
              <a:spcBef>
                <a:spcPts val="0"/>
              </a:spcBef>
              <a:spcAft>
                <a:spcPts val="0"/>
              </a:spcAft>
              <a:buClr>
                <a:srgbClr val="FFFFFF"/>
              </a:buClr>
              <a:buSzPts val="7200"/>
              <a:buFont typeface="Fira Sans Extra Condensed Medium"/>
              <a:buNone/>
              <a:defRPr sz="7200" b="0" i="0" u="none" strike="noStrike" cap="none">
                <a:solidFill>
                  <a:srgbClr val="FFFFFF"/>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FFFFFF"/>
              </a:buClr>
              <a:buSzPts val="7200"/>
              <a:buFont typeface="Fira Sans Extra Condensed Medium"/>
              <a:buNone/>
              <a:defRPr sz="7200" b="0" i="0" u="none" strike="noStrike" cap="none">
                <a:solidFill>
                  <a:srgbClr val="FFFFFF"/>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FFFFFF"/>
              </a:buClr>
              <a:buSzPts val="7200"/>
              <a:buFont typeface="Fira Sans Extra Condensed Medium"/>
              <a:buNone/>
              <a:defRPr sz="7200" b="0" i="0" u="none" strike="noStrike" cap="none">
                <a:solidFill>
                  <a:srgbClr val="FFFFFF"/>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FFFFFF"/>
              </a:buClr>
              <a:buSzPts val="7200"/>
              <a:buFont typeface="Fira Sans Extra Condensed Medium"/>
              <a:buNone/>
              <a:defRPr sz="7200" b="0" i="0" u="none" strike="noStrike" cap="none">
                <a:solidFill>
                  <a:srgbClr val="FFFFFF"/>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FFFFFF"/>
              </a:buClr>
              <a:buSzPts val="7200"/>
              <a:buFont typeface="Fira Sans Extra Condensed Medium"/>
              <a:buNone/>
              <a:defRPr sz="7200" b="0" i="0" u="none" strike="noStrike" cap="none">
                <a:solidFill>
                  <a:srgbClr val="FFFFFF"/>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FFFFFF"/>
              </a:buClr>
              <a:buSzPts val="7200"/>
              <a:buFont typeface="Fira Sans Extra Condensed Medium"/>
              <a:buNone/>
              <a:defRPr sz="7200" b="0" i="0" u="none" strike="noStrike" cap="none">
                <a:solidFill>
                  <a:srgbClr val="FFFFFF"/>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FFFFFF"/>
              </a:buClr>
              <a:buSzPts val="7200"/>
              <a:buFont typeface="Fira Sans Extra Condensed Medium"/>
              <a:buNone/>
              <a:defRPr sz="7200" b="0" i="0" u="none" strike="noStrike" cap="none">
                <a:solidFill>
                  <a:srgbClr val="FFFFFF"/>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FFFFFF"/>
              </a:buClr>
              <a:buSzPts val="7200"/>
              <a:buFont typeface="Fira Sans Extra Condensed Medium"/>
              <a:buNone/>
              <a:defRPr sz="7200" b="0" i="0" u="none" strike="noStrike" cap="none">
                <a:solidFill>
                  <a:srgbClr val="FFFFFF"/>
                </a:solidFill>
                <a:latin typeface="Fira Sans Extra Condensed Medium"/>
                <a:ea typeface="Fira Sans Extra Condensed Medium"/>
                <a:cs typeface="Fira Sans Extra Condensed Medium"/>
                <a:sym typeface="Fira Sans Extra Condensed Medium"/>
              </a:defRPr>
            </a:lvl9pPr>
          </a:lstStyle>
          <a:p>
            <a:pPr marL="0" lvl="0" indent="0" algn="ctr" rtl="0">
              <a:spcBef>
                <a:spcPts val="0"/>
              </a:spcBef>
              <a:spcAft>
                <a:spcPts val="0"/>
              </a:spcAft>
              <a:buNone/>
            </a:pPr>
            <a:r>
              <a:rPr lang="es"/>
              <a:t>$208,000</a:t>
            </a:r>
          </a:p>
        </p:txBody>
      </p:sp>
      <p:pic>
        <p:nvPicPr>
          <p:cNvPr id="11" name="Picture 10" descr="A pie chart with different colored circles&#10;&#10;Description automatically generated">
            <a:extLst>
              <a:ext uri="{FF2B5EF4-FFF2-40B4-BE49-F238E27FC236}">
                <a16:creationId xmlns:a16="http://schemas.microsoft.com/office/drawing/2014/main" id="{15A14E5C-9A53-50E7-76FF-CBA8B55B8BAF}"/>
              </a:ext>
            </a:extLst>
          </p:cNvPr>
          <p:cNvPicPr>
            <a:picLocks noChangeAspect="1"/>
          </p:cNvPicPr>
          <p:nvPr/>
        </p:nvPicPr>
        <p:blipFill>
          <a:blip r:embed="rId2"/>
          <a:stretch>
            <a:fillRect/>
          </a:stretch>
        </p:blipFill>
        <p:spPr>
          <a:xfrm>
            <a:off x="4488406" y="1254351"/>
            <a:ext cx="4595247" cy="2744412"/>
          </a:xfrm>
          <a:prstGeom prst="rect">
            <a:avLst/>
          </a:prstGeom>
        </p:spPr>
      </p:pic>
      <p:sp>
        <p:nvSpPr>
          <p:cNvPr id="3" name="Google Shape;2019;p69">
            <a:extLst>
              <a:ext uri="{FF2B5EF4-FFF2-40B4-BE49-F238E27FC236}">
                <a16:creationId xmlns:a16="http://schemas.microsoft.com/office/drawing/2014/main" id="{7826CB44-7DC8-E934-E7DC-47DC3D8A55BC}"/>
              </a:ext>
            </a:extLst>
          </p:cNvPr>
          <p:cNvSpPr/>
          <p:nvPr/>
        </p:nvSpPr>
        <p:spPr>
          <a:xfrm>
            <a:off x="2361803" y="1555881"/>
            <a:ext cx="1974775" cy="451539"/>
          </a:xfrm>
          <a:prstGeom prst="roundRect">
            <a:avLst>
              <a:gd name="adj" fmla="val 50000"/>
            </a:avLst>
          </a:prstGeom>
          <a:solidFill>
            <a:srgbClr val="00FFFF">
              <a:alpha val="45380"/>
            </a:srgbClr>
          </a:solidFill>
          <a:ln w="1905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algn="ctr"/>
            <a:r>
              <a:rPr lang="en-US" b="1">
                <a:solidFill>
                  <a:schemeClr val="bg1"/>
                </a:solidFill>
                <a:latin typeface="Barlow Semi Condensed" panose="00000506000000000000" pitchFamily="2" charset="0"/>
              </a:rPr>
              <a:t>  ACTUAL COST </a:t>
            </a:r>
          </a:p>
        </p:txBody>
      </p:sp>
      <p:sp>
        <p:nvSpPr>
          <p:cNvPr id="4" name="TextBox 3">
            <a:extLst>
              <a:ext uri="{FF2B5EF4-FFF2-40B4-BE49-F238E27FC236}">
                <a16:creationId xmlns:a16="http://schemas.microsoft.com/office/drawing/2014/main" id="{918E56A4-2DC2-7603-01E5-D4B5E92C9CA1}"/>
              </a:ext>
            </a:extLst>
          </p:cNvPr>
          <p:cNvSpPr txBox="1"/>
          <p:nvPr/>
        </p:nvSpPr>
        <p:spPr>
          <a:xfrm>
            <a:off x="321971" y="3390296"/>
            <a:ext cx="401460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Barlow Medium" panose="020F0502020204030204" pitchFamily="2" charset="0"/>
              </a:rPr>
              <a:t>As opposed to our estimated project budget of $230,460, we utilized only $208,000. The major part of this budget was utilized in the construction and testing phases. </a:t>
            </a:r>
          </a:p>
        </p:txBody>
      </p:sp>
      <p:pic>
        <p:nvPicPr>
          <p:cNvPr id="7" name="Google Shape;254;p25">
            <a:extLst>
              <a:ext uri="{FF2B5EF4-FFF2-40B4-BE49-F238E27FC236}">
                <a16:creationId xmlns:a16="http://schemas.microsoft.com/office/drawing/2014/main" id="{43A96DE5-7EFE-AB22-EF5C-D496477728F6}"/>
              </a:ext>
            </a:extLst>
          </p:cNvPr>
          <p:cNvPicPr preferRelativeResize="0"/>
          <p:nvPr/>
        </p:nvPicPr>
        <p:blipFill rotWithShape="1">
          <a:blip r:embed="rId3">
            <a:alphaModFix/>
          </a:blip>
          <a:srcRect l="13539" t="1994" b="4345"/>
          <a:stretch/>
        </p:blipFill>
        <p:spPr>
          <a:xfrm>
            <a:off x="-154983" y="0"/>
            <a:ext cx="2364958" cy="2317518"/>
          </a:xfrm>
          <a:prstGeom prst="rect">
            <a:avLst/>
          </a:prstGeom>
          <a:noFill/>
          <a:ln>
            <a:noFill/>
          </a:ln>
        </p:spPr>
      </p:pic>
    </p:spTree>
    <p:extLst>
      <p:ext uri="{BB962C8B-B14F-4D97-AF65-F5344CB8AC3E}">
        <p14:creationId xmlns:p14="http://schemas.microsoft.com/office/powerpoint/2010/main" val="1502379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50F9673-51CB-60D7-796C-893FC2AFE051}"/>
              </a:ext>
            </a:extLst>
          </p:cNvPr>
          <p:cNvPicPr>
            <a:picLocks noChangeAspect="1"/>
          </p:cNvPicPr>
          <p:nvPr/>
        </p:nvPicPr>
        <p:blipFill>
          <a:blip r:embed="rId2"/>
          <a:stretch>
            <a:fillRect/>
          </a:stretch>
        </p:blipFill>
        <p:spPr>
          <a:xfrm>
            <a:off x="2682121" y="77749"/>
            <a:ext cx="6416171" cy="4978507"/>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EB4595C5-3774-0898-A009-D5380ADB9EB9}"/>
              </a:ext>
            </a:extLst>
          </p:cNvPr>
          <p:cNvSpPr>
            <a:spLocks noGrp="1"/>
          </p:cNvSpPr>
          <p:nvPr>
            <p:ph type="ctrTitle"/>
          </p:nvPr>
        </p:nvSpPr>
        <p:spPr>
          <a:xfrm>
            <a:off x="-43877" y="182263"/>
            <a:ext cx="2687253" cy="542441"/>
          </a:xfrm>
        </p:spPr>
        <p:txBody>
          <a:bodyPr/>
          <a:lstStyle/>
          <a:p>
            <a:r>
              <a:rPr lang="en-US" sz="2800" b="1">
                <a:latin typeface="Barlow Semi Condensed" panose="00000506000000000000" pitchFamily="2" charset="0"/>
              </a:rPr>
              <a:t>OBSERVATIONS</a:t>
            </a:r>
          </a:p>
        </p:txBody>
      </p:sp>
      <p:sp>
        <p:nvSpPr>
          <p:cNvPr id="3" name="TextBox 2">
            <a:extLst>
              <a:ext uri="{FF2B5EF4-FFF2-40B4-BE49-F238E27FC236}">
                <a16:creationId xmlns:a16="http://schemas.microsoft.com/office/drawing/2014/main" id="{1E705A7B-EF7E-0708-0920-3A2FA65E28F1}"/>
              </a:ext>
            </a:extLst>
          </p:cNvPr>
          <p:cNvSpPr txBox="1"/>
          <p:nvPr/>
        </p:nvSpPr>
        <p:spPr>
          <a:xfrm>
            <a:off x="-43877" y="1281913"/>
            <a:ext cx="2772492"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lr>
                <a:schemeClr val="bg1"/>
              </a:buClr>
              <a:buChar char="•"/>
            </a:pPr>
            <a:r>
              <a:rPr lang="en-US" sz="1600">
                <a:solidFill>
                  <a:schemeClr val="bg1"/>
                </a:solidFill>
                <a:latin typeface="Saira Extra Condensed"/>
                <a:cs typeface="Saira Extra Condensed"/>
              </a:rPr>
              <a:t>The projected costs are consistently higher than the actual costs.</a:t>
            </a:r>
            <a:endParaRPr lang="en-US">
              <a:solidFill>
                <a:schemeClr val="bg1"/>
              </a:solidFill>
            </a:endParaRPr>
          </a:p>
          <a:p>
            <a:pPr marL="171450" indent="-171450">
              <a:buClr>
                <a:schemeClr val="bg1"/>
              </a:buClr>
              <a:buChar char="•"/>
            </a:pPr>
            <a:endParaRPr lang="en-US" sz="1600">
              <a:solidFill>
                <a:schemeClr val="bg1"/>
              </a:solidFill>
              <a:latin typeface="Saira Extra Condensed"/>
              <a:cs typeface="Saira Extra Condensed"/>
            </a:endParaRPr>
          </a:p>
          <a:p>
            <a:pPr marL="171450" indent="-171450">
              <a:buClr>
                <a:schemeClr val="bg1"/>
              </a:buClr>
              <a:buChar char="•"/>
            </a:pPr>
            <a:r>
              <a:rPr lang="en-US" sz="1600">
                <a:solidFill>
                  <a:schemeClr val="bg1"/>
                </a:solidFill>
                <a:latin typeface="Saira Extra Condensed"/>
                <a:cs typeface="Saira Extra Condensed"/>
              </a:rPr>
              <a:t>The difference between the projected and actual costs is greatest in the early stages of the project. </a:t>
            </a:r>
            <a:endParaRPr lang="en-US">
              <a:solidFill>
                <a:schemeClr val="bg1"/>
              </a:solidFill>
            </a:endParaRPr>
          </a:p>
          <a:p>
            <a:pPr marL="171450" indent="-171450">
              <a:buClr>
                <a:schemeClr val="bg1"/>
              </a:buClr>
              <a:buChar char="•"/>
            </a:pPr>
            <a:endParaRPr lang="en-US" sz="1600">
              <a:solidFill>
                <a:schemeClr val="bg1"/>
              </a:solidFill>
              <a:latin typeface="Saira Extra Condensed"/>
              <a:cs typeface="Saira Extra Condensed"/>
            </a:endParaRPr>
          </a:p>
          <a:p>
            <a:pPr marL="171450" indent="-171450">
              <a:buClr>
                <a:schemeClr val="bg1"/>
              </a:buClr>
              <a:buChar char="•"/>
            </a:pPr>
            <a:r>
              <a:rPr lang="en-US" sz="1600">
                <a:solidFill>
                  <a:schemeClr val="bg1"/>
                </a:solidFill>
                <a:latin typeface="Saira Extra Condensed"/>
                <a:cs typeface="Saira Extra Condensed"/>
              </a:rPr>
              <a:t>Monthly projections varied from the actual during the execution stage.</a:t>
            </a:r>
            <a:endParaRPr lang="en-US">
              <a:solidFill>
                <a:schemeClr val="bg1"/>
              </a:solidFill>
              <a:latin typeface="Saira Extra Condensed"/>
              <a:cs typeface="Saira Extra Condensed"/>
            </a:endParaRPr>
          </a:p>
          <a:p>
            <a:pPr marL="171450" indent="-171450">
              <a:buClr>
                <a:schemeClr val="bg1"/>
              </a:buClr>
              <a:buChar char="•"/>
            </a:pPr>
            <a:endParaRPr lang="en-US" sz="1600">
              <a:solidFill>
                <a:schemeClr val="bg1"/>
              </a:solidFill>
              <a:latin typeface="Saira Extra Condensed"/>
              <a:cs typeface="Saira Extra Condensed"/>
            </a:endParaRPr>
          </a:p>
          <a:p>
            <a:pPr marL="171450" indent="-171450">
              <a:buClr>
                <a:schemeClr val="bg1"/>
              </a:buClr>
              <a:buChar char="•"/>
            </a:pPr>
            <a:r>
              <a:rPr lang="en-US" sz="1600">
                <a:solidFill>
                  <a:schemeClr val="bg1"/>
                </a:solidFill>
                <a:latin typeface="Saira Extra Condensed"/>
                <a:cs typeface="Saira Extra Condensed"/>
              </a:rPr>
              <a:t>The difference between the projected and actual costs decreases over time and aligns more closely in later stages.</a:t>
            </a:r>
            <a:endParaRPr lang="en-US">
              <a:solidFill>
                <a:schemeClr val="bg1"/>
              </a:solidFill>
              <a:latin typeface="Saira Extra Condensed"/>
              <a:cs typeface="Saira Extra Condensed"/>
            </a:endParaRPr>
          </a:p>
        </p:txBody>
      </p:sp>
      <p:pic>
        <p:nvPicPr>
          <p:cNvPr id="13" name="Picture 12">
            <a:extLst>
              <a:ext uri="{FF2B5EF4-FFF2-40B4-BE49-F238E27FC236}">
                <a16:creationId xmlns:a16="http://schemas.microsoft.com/office/drawing/2014/main" id="{EE048C5D-A024-127E-4599-C8590DE6A2E7}"/>
              </a:ext>
            </a:extLst>
          </p:cNvPr>
          <p:cNvPicPr>
            <a:picLocks noChangeAspect="1"/>
          </p:cNvPicPr>
          <p:nvPr/>
        </p:nvPicPr>
        <p:blipFill rotWithShape="1">
          <a:blip r:embed="rId3"/>
          <a:srcRect t="1" r="28142" b="-1"/>
          <a:stretch/>
        </p:blipFill>
        <p:spPr>
          <a:xfrm>
            <a:off x="1" y="577148"/>
            <a:ext cx="2417736" cy="124309"/>
          </a:xfrm>
          <a:prstGeom prst="rect">
            <a:avLst/>
          </a:prstGeom>
        </p:spPr>
      </p:pic>
    </p:spTree>
    <p:extLst>
      <p:ext uri="{BB962C8B-B14F-4D97-AF65-F5344CB8AC3E}">
        <p14:creationId xmlns:p14="http://schemas.microsoft.com/office/powerpoint/2010/main" val="1920911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577;p34">
            <a:extLst>
              <a:ext uri="{FF2B5EF4-FFF2-40B4-BE49-F238E27FC236}">
                <a16:creationId xmlns:a16="http://schemas.microsoft.com/office/drawing/2014/main" id="{D81E041D-7CEF-6406-4371-210D5EA6096D}"/>
              </a:ext>
            </a:extLst>
          </p:cNvPr>
          <p:cNvGrpSpPr/>
          <p:nvPr/>
        </p:nvGrpSpPr>
        <p:grpSpPr>
          <a:xfrm>
            <a:off x="2570549" y="1477602"/>
            <a:ext cx="3856113" cy="2862662"/>
            <a:chOff x="3347505" y="1214193"/>
            <a:chExt cx="3016123" cy="2239079"/>
          </a:xfrm>
        </p:grpSpPr>
        <p:sp>
          <p:nvSpPr>
            <p:cNvPr id="4" name="Google Shape;578;p34">
              <a:extLst>
                <a:ext uri="{FF2B5EF4-FFF2-40B4-BE49-F238E27FC236}">
                  <a16:creationId xmlns:a16="http://schemas.microsoft.com/office/drawing/2014/main" id="{392CB0D9-1621-346D-B65E-6000DF69B82E}"/>
                </a:ext>
              </a:extLst>
            </p:cNvPr>
            <p:cNvSpPr/>
            <p:nvPr/>
          </p:nvSpPr>
          <p:spPr>
            <a:xfrm>
              <a:off x="4855605" y="2389564"/>
              <a:ext cx="1053300" cy="1053300"/>
            </a:xfrm>
            <a:prstGeom prst="ellipse">
              <a:avLst/>
            </a:prstGeom>
            <a:solidFill>
              <a:srgbClr val="00FFFF">
                <a:alpha val="45380"/>
              </a:srgbClr>
            </a:solidFill>
            <a:ln w="28575" cap="flat" cmpd="sng">
              <a:solidFill>
                <a:srgbClr val="00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 name="Google Shape;579;p34">
              <a:extLst>
                <a:ext uri="{FF2B5EF4-FFF2-40B4-BE49-F238E27FC236}">
                  <a16:creationId xmlns:a16="http://schemas.microsoft.com/office/drawing/2014/main" id="{EEEE88B3-B6E7-E824-2C9A-89E68E16DDAB}"/>
                </a:ext>
              </a:extLst>
            </p:cNvPr>
            <p:cNvCxnSpPr/>
            <p:nvPr/>
          </p:nvCxnSpPr>
          <p:spPr>
            <a:xfrm rot="10800000">
              <a:off x="5908828" y="2926581"/>
              <a:ext cx="454800" cy="0"/>
            </a:xfrm>
            <a:prstGeom prst="straightConnector1">
              <a:avLst/>
            </a:prstGeom>
            <a:noFill/>
            <a:ln w="28575" cap="flat" cmpd="sng">
              <a:solidFill>
                <a:srgbClr val="00FFFF"/>
              </a:solidFill>
              <a:prstDash val="solid"/>
              <a:round/>
              <a:headEnd type="none" w="med" len="med"/>
              <a:tailEnd type="none" w="med" len="med"/>
            </a:ln>
          </p:spPr>
        </p:cxnSp>
        <p:grpSp>
          <p:nvGrpSpPr>
            <p:cNvPr id="6" name="Google Shape;580;p34">
              <a:extLst>
                <a:ext uri="{FF2B5EF4-FFF2-40B4-BE49-F238E27FC236}">
                  <a16:creationId xmlns:a16="http://schemas.microsoft.com/office/drawing/2014/main" id="{04F4A1B7-7E80-6BB0-85F6-F964DC1045C9}"/>
                </a:ext>
              </a:extLst>
            </p:cNvPr>
            <p:cNvGrpSpPr/>
            <p:nvPr/>
          </p:nvGrpSpPr>
          <p:grpSpPr>
            <a:xfrm>
              <a:off x="3347505" y="2399971"/>
              <a:ext cx="1508100" cy="1053300"/>
              <a:chOff x="3347505" y="2399971"/>
              <a:chExt cx="1508100" cy="1053300"/>
            </a:xfrm>
          </p:grpSpPr>
          <p:sp>
            <p:nvSpPr>
              <p:cNvPr id="10" name="Google Shape;581;p34">
                <a:extLst>
                  <a:ext uri="{FF2B5EF4-FFF2-40B4-BE49-F238E27FC236}">
                    <a16:creationId xmlns:a16="http://schemas.microsoft.com/office/drawing/2014/main" id="{7E1F8B99-88EC-15BF-CC1F-1F23B0A860CB}"/>
                  </a:ext>
                </a:extLst>
              </p:cNvPr>
              <p:cNvSpPr/>
              <p:nvPr/>
            </p:nvSpPr>
            <p:spPr>
              <a:xfrm>
                <a:off x="3802305" y="2399971"/>
                <a:ext cx="1053300" cy="1053300"/>
              </a:xfrm>
              <a:prstGeom prst="ellipse">
                <a:avLst/>
              </a:prstGeom>
              <a:solidFill>
                <a:srgbClr val="11E4C1">
                  <a:alpha val="60000"/>
                </a:srgbClr>
              </a:solidFill>
              <a:ln w="28575" cap="flat" cmpd="sng">
                <a:solidFill>
                  <a:srgbClr val="11E4C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1" name="Google Shape;582;p34">
                <a:extLst>
                  <a:ext uri="{FF2B5EF4-FFF2-40B4-BE49-F238E27FC236}">
                    <a16:creationId xmlns:a16="http://schemas.microsoft.com/office/drawing/2014/main" id="{9B93837D-9D1E-C5B8-CC75-4F6A7F4B17F0}"/>
                  </a:ext>
                </a:extLst>
              </p:cNvPr>
              <p:cNvCxnSpPr>
                <a:stCxn id="10" idx="2"/>
              </p:cNvCxnSpPr>
              <p:nvPr/>
            </p:nvCxnSpPr>
            <p:spPr>
              <a:xfrm rot="10800000">
                <a:off x="3347505" y="2926621"/>
                <a:ext cx="454800" cy="0"/>
              </a:xfrm>
              <a:prstGeom prst="straightConnector1">
                <a:avLst/>
              </a:prstGeom>
              <a:noFill/>
              <a:ln w="28575" cap="flat" cmpd="sng">
                <a:solidFill>
                  <a:srgbClr val="11E4C1"/>
                </a:solidFill>
                <a:prstDash val="solid"/>
                <a:round/>
                <a:headEnd type="none" w="med" len="med"/>
                <a:tailEnd type="none" w="med" len="med"/>
              </a:ln>
            </p:spPr>
          </p:cxnSp>
        </p:grpSp>
        <p:grpSp>
          <p:nvGrpSpPr>
            <p:cNvPr id="7" name="Google Shape;583;p34">
              <a:extLst>
                <a:ext uri="{FF2B5EF4-FFF2-40B4-BE49-F238E27FC236}">
                  <a16:creationId xmlns:a16="http://schemas.microsoft.com/office/drawing/2014/main" id="{AE1D9DA9-04FB-9152-CF0C-D3D87DED719C}"/>
                </a:ext>
              </a:extLst>
            </p:cNvPr>
            <p:cNvGrpSpPr/>
            <p:nvPr/>
          </p:nvGrpSpPr>
          <p:grpSpPr>
            <a:xfrm>
              <a:off x="4328997" y="1214193"/>
              <a:ext cx="1053300" cy="1607801"/>
              <a:chOff x="4328997" y="1214193"/>
              <a:chExt cx="1053300" cy="1607801"/>
            </a:xfrm>
          </p:grpSpPr>
          <p:sp>
            <p:nvSpPr>
              <p:cNvPr id="8" name="Google Shape;584;p34">
                <a:extLst>
                  <a:ext uri="{FF2B5EF4-FFF2-40B4-BE49-F238E27FC236}">
                    <a16:creationId xmlns:a16="http://schemas.microsoft.com/office/drawing/2014/main" id="{EEFF433E-D575-4FD3-CF7C-2FCD7599F417}"/>
                  </a:ext>
                </a:extLst>
              </p:cNvPr>
              <p:cNvSpPr/>
              <p:nvPr/>
            </p:nvSpPr>
            <p:spPr>
              <a:xfrm>
                <a:off x="4328997" y="1768693"/>
                <a:ext cx="1053300" cy="1053300"/>
              </a:xfrm>
              <a:prstGeom prst="ellipse">
                <a:avLst/>
              </a:prstGeom>
              <a:solidFill>
                <a:srgbClr val="7337D4">
                  <a:alpha val="80770"/>
                </a:srgbClr>
              </a:solidFill>
              <a:ln w="28575" cap="flat" cmpd="sng">
                <a:solidFill>
                  <a:srgbClr val="7337D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lang="en-US" i="0" u="none" strike="noStrike" cap="none">
                  <a:solidFill>
                    <a:srgbClr val="FFFFFF"/>
                  </a:solidFill>
                  <a:latin typeface="Saira Extra Condensed" panose="020B0604020202020204" charset="0"/>
                  <a:ea typeface="Calibri"/>
                  <a:cs typeface="Saira Extra Condensed" panose="020B0604020202020204" charset="0"/>
                  <a:sym typeface="Calibri"/>
                </a:endParaRPr>
              </a:p>
            </p:txBody>
          </p:sp>
          <p:cxnSp>
            <p:nvCxnSpPr>
              <p:cNvPr id="9" name="Google Shape;585;p34">
                <a:extLst>
                  <a:ext uri="{FF2B5EF4-FFF2-40B4-BE49-F238E27FC236}">
                    <a16:creationId xmlns:a16="http://schemas.microsoft.com/office/drawing/2014/main" id="{5FBAFD90-4619-D028-DC17-6E3055F9E13E}"/>
                  </a:ext>
                </a:extLst>
              </p:cNvPr>
              <p:cNvCxnSpPr/>
              <p:nvPr/>
            </p:nvCxnSpPr>
            <p:spPr>
              <a:xfrm rot="10800000">
                <a:off x="4855597" y="1214193"/>
                <a:ext cx="0" cy="545400"/>
              </a:xfrm>
              <a:prstGeom prst="straightConnector1">
                <a:avLst/>
              </a:prstGeom>
              <a:noFill/>
              <a:ln w="28575" cap="flat" cmpd="sng">
                <a:solidFill>
                  <a:srgbClr val="7337D4"/>
                </a:solidFill>
                <a:prstDash val="solid"/>
                <a:round/>
                <a:headEnd type="none" w="med" len="med"/>
                <a:tailEnd type="none" w="med" len="med"/>
              </a:ln>
            </p:spPr>
          </p:cxnSp>
        </p:grpSp>
      </p:grpSp>
      <p:grpSp>
        <p:nvGrpSpPr>
          <p:cNvPr id="12" name="Google Shape;594;p34">
            <a:extLst>
              <a:ext uri="{FF2B5EF4-FFF2-40B4-BE49-F238E27FC236}">
                <a16:creationId xmlns:a16="http://schemas.microsoft.com/office/drawing/2014/main" id="{6582C113-6FBB-3E90-A0B6-F8E685B559D3}"/>
              </a:ext>
            </a:extLst>
          </p:cNvPr>
          <p:cNvGrpSpPr/>
          <p:nvPr/>
        </p:nvGrpSpPr>
        <p:grpSpPr>
          <a:xfrm>
            <a:off x="3587029" y="3429271"/>
            <a:ext cx="476502" cy="475238"/>
            <a:chOff x="-937025" y="2064750"/>
            <a:chExt cx="292225" cy="291450"/>
          </a:xfrm>
        </p:grpSpPr>
        <p:sp>
          <p:nvSpPr>
            <p:cNvPr id="13" name="Google Shape;595;p34">
              <a:extLst>
                <a:ext uri="{FF2B5EF4-FFF2-40B4-BE49-F238E27FC236}">
                  <a16:creationId xmlns:a16="http://schemas.microsoft.com/office/drawing/2014/main" id="{F7EDA7D3-1E4A-9013-CBA4-84D815B2D9F5}"/>
                </a:ext>
              </a:extLst>
            </p:cNvPr>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6;p34">
              <a:extLst>
                <a:ext uri="{FF2B5EF4-FFF2-40B4-BE49-F238E27FC236}">
                  <a16:creationId xmlns:a16="http://schemas.microsoft.com/office/drawing/2014/main" id="{C2316D76-FA1D-EA13-56CE-5338B3FAF7D4}"/>
                </a:ext>
              </a:extLst>
            </p:cNvPr>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7;p34">
              <a:extLst>
                <a:ext uri="{FF2B5EF4-FFF2-40B4-BE49-F238E27FC236}">
                  <a16:creationId xmlns:a16="http://schemas.microsoft.com/office/drawing/2014/main" id="{761BBFC6-3476-67C8-2C97-A204260B9309}"/>
                </a:ext>
              </a:extLst>
            </p:cNvPr>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587;p34">
            <a:extLst>
              <a:ext uri="{FF2B5EF4-FFF2-40B4-BE49-F238E27FC236}">
                <a16:creationId xmlns:a16="http://schemas.microsoft.com/office/drawing/2014/main" id="{40871A61-AE02-B11F-D072-E83937B92319}"/>
              </a:ext>
            </a:extLst>
          </p:cNvPr>
          <p:cNvSpPr/>
          <p:nvPr/>
        </p:nvSpPr>
        <p:spPr>
          <a:xfrm>
            <a:off x="4306702" y="2647957"/>
            <a:ext cx="423635" cy="421082"/>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591;p34">
            <a:extLst>
              <a:ext uri="{FF2B5EF4-FFF2-40B4-BE49-F238E27FC236}">
                <a16:creationId xmlns:a16="http://schemas.microsoft.com/office/drawing/2014/main" id="{6A963127-8D9F-7D36-8B52-21F9E82391B5}"/>
              </a:ext>
            </a:extLst>
          </p:cNvPr>
          <p:cNvGrpSpPr/>
          <p:nvPr/>
        </p:nvGrpSpPr>
        <p:grpSpPr>
          <a:xfrm>
            <a:off x="4963244" y="3470699"/>
            <a:ext cx="417269" cy="418408"/>
            <a:chOff x="-1333200" y="2770450"/>
            <a:chExt cx="291450" cy="292225"/>
          </a:xfrm>
        </p:grpSpPr>
        <p:sp>
          <p:nvSpPr>
            <p:cNvPr id="19" name="Google Shape;592;p34">
              <a:extLst>
                <a:ext uri="{FF2B5EF4-FFF2-40B4-BE49-F238E27FC236}">
                  <a16:creationId xmlns:a16="http://schemas.microsoft.com/office/drawing/2014/main" id="{73541F96-863C-1650-111D-2C31333BF6C4}"/>
                </a:ext>
              </a:extLst>
            </p:cNvPr>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93;p34">
              <a:extLst>
                <a:ext uri="{FF2B5EF4-FFF2-40B4-BE49-F238E27FC236}">
                  <a16:creationId xmlns:a16="http://schemas.microsoft.com/office/drawing/2014/main" id="{E43384A3-4346-AF06-3092-48BE0E780928}"/>
                </a:ext>
              </a:extLst>
            </p:cNvPr>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528;p31">
            <a:extLst>
              <a:ext uri="{FF2B5EF4-FFF2-40B4-BE49-F238E27FC236}">
                <a16:creationId xmlns:a16="http://schemas.microsoft.com/office/drawing/2014/main" id="{01F07606-D83A-FE60-185F-B7E3C640985E}"/>
              </a:ext>
            </a:extLst>
          </p:cNvPr>
          <p:cNvSpPr txBox="1"/>
          <p:nvPr/>
        </p:nvSpPr>
        <p:spPr>
          <a:xfrm>
            <a:off x="-860961" y="3723436"/>
            <a:ext cx="4016241" cy="1217556"/>
          </a:xfrm>
          <a:prstGeom prst="rect">
            <a:avLst/>
          </a:prstGeom>
          <a:noFill/>
          <a:ln>
            <a:noFill/>
          </a:ln>
        </p:spPr>
        <p:txBody>
          <a:bodyPr spcFirstLastPara="1" wrap="square" lIns="0" tIns="4775" rIns="0" bIns="0" anchor="t" anchorCtr="0">
            <a:noAutofit/>
          </a:bodyPr>
          <a:lstStyle/>
          <a:p>
            <a:pPr marL="0" marR="0" lvl="0" indent="0" algn="r" rtl="0">
              <a:lnSpc>
                <a:spcPct val="100000"/>
              </a:lnSpc>
              <a:spcBef>
                <a:spcPts val="0"/>
              </a:spcBef>
              <a:spcAft>
                <a:spcPts val="0"/>
              </a:spcAft>
              <a:buNone/>
            </a:pPr>
            <a:r>
              <a:rPr lang="en-US" sz="1600" b="1" i="1" u="sng">
                <a:solidFill>
                  <a:srgbClr val="FFFFFF"/>
                </a:solidFill>
                <a:latin typeface="Saira Extra Condensed"/>
                <a:ea typeface="Saira Extra Condensed"/>
                <a:cs typeface="Saira Extra Condensed"/>
                <a:sym typeface="Saira Extra Condensed"/>
              </a:rPr>
              <a:t>Recommendations:</a:t>
            </a:r>
            <a:r>
              <a:rPr lang="en-US" sz="1600">
                <a:solidFill>
                  <a:srgbClr val="FFFFFF"/>
                </a:solidFill>
                <a:latin typeface="Saira Extra Condensed"/>
                <a:ea typeface="Saira Extra Condensed"/>
                <a:cs typeface="Saira Extra Condensed"/>
                <a:sym typeface="Saira Extra Condensed"/>
              </a:rPr>
              <a:t> </a:t>
            </a:r>
            <a:endParaRPr lang="en-US" sz="1600">
              <a:solidFill>
                <a:srgbClr val="FFFFFF"/>
              </a:solidFill>
              <a:latin typeface="Saira Extra Condensed"/>
              <a:ea typeface="Saira Extra Condensed"/>
              <a:cs typeface="Saira Extra Condensed"/>
            </a:endParaRPr>
          </a:p>
          <a:p>
            <a:pPr marL="0" marR="0" lvl="0" indent="0" algn="r" rtl="0">
              <a:lnSpc>
                <a:spcPct val="100000"/>
              </a:lnSpc>
              <a:spcBef>
                <a:spcPts val="0"/>
              </a:spcBef>
              <a:spcAft>
                <a:spcPts val="0"/>
              </a:spcAft>
              <a:buNone/>
            </a:pPr>
            <a:r>
              <a:rPr lang="en-US" sz="1600">
                <a:solidFill>
                  <a:srgbClr val="FFFFFF"/>
                </a:solidFill>
                <a:latin typeface="Saira Extra Condensed"/>
                <a:ea typeface="Saira Extra Condensed"/>
                <a:cs typeface="Saira Extra Condensed"/>
                <a:sym typeface="Saira Extra Condensed"/>
              </a:rPr>
              <a:t>Track labor hours efficiently.</a:t>
            </a:r>
            <a:endParaRPr lang="en-US" sz="1600">
              <a:solidFill>
                <a:srgbClr val="FFFFFF"/>
              </a:solidFill>
              <a:latin typeface="Saira Extra Condensed"/>
              <a:ea typeface="Saira Extra Condensed"/>
              <a:cs typeface="Saira Extra Condensed"/>
            </a:endParaRPr>
          </a:p>
          <a:p>
            <a:pPr marL="0" marR="0" lvl="0" indent="0" algn="r" rtl="0">
              <a:lnSpc>
                <a:spcPct val="100000"/>
              </a:lnSpc>
              <a:spcBef>
                <a:spcPts val="0"/>
              </a:spcBef>
              <a:spcAft>
                <a:spcPts val="0"/>
              </a:spcAft>
              <a:buNone/>
            </a:pPr>
            <a:r>
              <a:rPr lang="en-US" sz="1600">
                <a:solidFill>
                  <a:srgbClr val="FFFFFF"/>
                </a:solidFill>
                <a:latin typeface="Saira Extra Condensed"/>
                <a:ea typeface="Saira Extra Condensed"/>
                <a:cs typeface="Saira Extra Condensed"/>
                <a:sym typeface="Saira Extra Condensed"/>
              </a:rPr>
              <a:t>Explore lower software procurement costs.</a:t>
            </a:r>
            <a:endParaRPr lang="en-US" sz="1600">
              <a:solidFill>
                <a:srgbClr val="FFFFFF"/>
              </a:solidFill>
              <a:latin typeface="Saira Extra Condensed"/>
              <a:ea typeface="Saira Extra Condensed"/>
              <a:cs typeface="Saira Extra Condensed"/>
            </a:endParaRPr>
          </a:p>
          <a:p>
            <a:pPr marL="0" marR="0" lvl="0" indent="0" algn="r" rtl="0">
              <a:lnSpc>
                <a:spcPct val="100000"/>
              </a:lnSpc>
              <a:spcBef>
                <a:spcPts val="0"/>
              </a:spcBef>
              <a:spcAft>
                <a:spcPts val="0"/>
              </a:spcAft>
              <a:buNone/>
            </a:pPr>
            <a:r>
              <a:rPr lang="en-US" sz="1600">
                <a:solidFill>
                  <a:srgbClr val="FFFFFF"/>
                </a:solidFill>
                <a:latin typeface="Saira Extra Condensed"/>
                <a:ea typeface="Saira Extra Condensed"/>
                <a:cs typeface="Saira Extra Condensed"/>
                <a:sym typeface="Saira Extra Condensed"/>
              </a:rPr>
              <a:t>Confirm testing and development standards.</a:t>
            </a:r>
            <a:endParaRPr lang="en-US" sz="1600">
              <a:solidFill>
                <a:srgbClr val="FFFFFF"/>
              </a:solidFill>
              <a:latin typeface="Saira Extra Condensed"/>
              <a:ea typeface="Saira Extra Condensed"/>
              <a:cs typeface="Saira Extra Condensed"/>
            </a:endParaRPr>
          </a:p>
          <a:p>
            <a:pPr marL="0" marR="0" lvl="0" indent="0" algn="r" rtl="0">
              <a:lnSpc>
                <a:spcPct val="100000"/>
              </a:lnSpc>
              <a:spcBef>
                <a:spcPts val="0"/>
              </a:spcBef>
              <a:spcAft>
                <a:spcPts val="0"/>
              </a:spcAft>
              <a:buNone/>
            </a:pPr>
            <a:r>
              <a:rPr lang="en-US" sz="1600">
                <a:solidFill>
                  <a:srgbClr val="FFFFFF"/>
                </a:solidFill>
                <a:latin typeface="Saira Extra Condensed"/>
                <a:ea typeface="Saira Extra Condensed"/>
                <a:cs typeface="Saira Extra Condensed"/>
                <a:sym typeface="Saira Extra Condensed"/>
              </a:rPr>
              <a:t>Increase contingency buffer for potential overruns.</a:t>
            </a:r>
            <a:endParaRPr lang="en-US" sz="1600">
              <a:solidFill>
                <a:srgbClr val="FFFFFF"/>
              </a:solidFill>
              <a:latin typeface="Saira Extra Condensed"/>
              <a:ea typeface="Saira Extra Condensed"/>
              <a:cs typeface="Saira Extra Condensed"/>
            </a:endParaRPr>
          </a:p>
        </p:txBody>
      </p:sp>
      <p:sp>
        <p:nvSpPr>
          <p:cNvPr id="22" name="Google Shape;528;p31">
            <a:extLst>
              <a:ext uri="{FF2B5EF4-FFF2-40B4-BE49-F238E27FC236}">
                <a16:creationId xmlns:a16="http://schemas.microsoft.com/office/drawing/2014/main" id="{529836FC-236A-8A5C-C191-DD1CA3451811}"/>
              </a:ext>
            </a:extLst>
          </p:cNvPr>
          <p:cNvSpPr txBox="1"/>
          <p:nvPr/>
        </p:nvSpPr>
        <p:spPr>
          <a:xfrm>
            <a:off x="237381" y="1178422"/>
            <a:ext cx="4154738" cy="945252"/>
          </a:xfrm>
          <a:prstGeom prst="rect">
            <a:avLst/>
          </a:prstGeom>
          <a:noFill/>
          <a:ln>
            <a:noFill/>
          </a:ln>
        </p:spPr>
        <p:txBody>
          <a:bodyPr spcFirstLastPara="1" wrap="square" lIns="0" tIns="4775" rIns="0" bIns="0" anchor="t" anchorCtr="0">
            <a:noAutofit/>
          </a:bodyPr>
          <a:lstStyle/>
          <a:p>
            <a:pPr algn="r"/>
            <a:r>
              <a:rPr lang="en-US" sz="1600" b="1" i="1" u="sng">
                <a:solidFill>
                  <a:srgbClr val="FFFFFF"/>
                </a:solidFill>
                <a:latin typeface="Saira Extra Condensed"/>
                <a:ea typeface="Saira Extra Condensed"/>
                <a:cs typeface="Saira Extra Condensed"/>
                <a:sym typeface="Saira Extra Condensed"/>
              </a:rPr>
              <a:t>Conclusion: </a:t>
            </a:r>
            <a:endParaRPr lang="en-US" sz="1600" b="1" i="1" u="sng">
              <a:solidFill>
                <a:srgbClr val="FFFFFF"/>
              </a:solidFill>
              <a:latin typeface="Saira Extra Condensed" panose="020B0604020202020204" charset="0"/>
              <a:ea typeface="Saira Extra Condensed"/>
              <a:cs typeface="Saira Extra Condensed" panose="020B0604020202020204" charset="0"/>
            </a:endParaRPr>
          </a:p>
          <a:p>
            <a:pPr marL="0" marR="0" lvl="0" indent="0" algn="r" rtl="0">
              <a:lnSpc>
                <a:spcPct val="100000"/>
              </a:lnSpc>
              <a:spcBef>
                <a:spcPts val="0"/>
              </a:spcBef>
              <a:spcAft>
                <a:spcPts val="0"/>
              </a:spcAft>
              <a:buNone/>
            </a:pPr>
            <a:r>
              <a:rPr lang="en-US" sz="1600">
                <a:solidFill>
                  <a:srgbClr val="FFFFFF"/>
                </a:solidFill>
                <a:latin typeface="Saira Extra Condensed"/>
                <a:ea typeface="Saira Extra Condensed"/>
                <a:cs typeface="Saira Extra Condensed"/>
                <a:sym typeface="Saira Extra Condensed"/>
              </a:rPr>
              <a:t>Effective Budget governance so far.</a:t>
            </a:r>
            <a:endParaRPr lang="en-US" sz="1600">
              <a:solidFill>
                <a:srgbClr val="FFFFFF"/>
              </a:solidFill>
              <a:latin typeface="Saira Extra Condensed"/>
              <a:ea typeface="Saira Extra Condensed"/>
              <a:cs typeface="Saira Extra Condensed"/>
            </a:endParaRPr>
          </a:p>
          <a:p>
            <a:pPr marL="0" marR="0" lvl="0" indent="0" algn="r" rtl="0">
              <a:lnSpc>
                <a:spcPct val="100000"/>
              </a:lnSpc>
              <a:spcBef>
                <a:spcPts val="0"/>
              </a:spcBef>
              <a:spcAft>
                <a:spcPts val="0"/>
              </a:spcAft>
              <a:buNone/>
            </a:pPr>
            <a:r>
              <a:rPr lang="en-US" sz="1600">
                <a:solidFill>
                  <a:srgbClr val="FFFFFF"/>
                </a:solidFill>
                <a:latin typeface="Saira Extra Condensed"/>
                <a:ea typeface="Saira Extra Condensed"/>
                <a:cs typeface="Saira Extra Condensed"/>
                <a:sym typeface="Saira Extra Condensed"/>
              </a:rPr>
              <a:t>On track to meet objectives and complete within approved budget.</a:t>
            </a:r>
            <a:endParaRPr lang="en-US" sz="1600">
              <a:solidFill>
                <a:srgbClr val="FFFFFF"/>
              </a:solidFill>
              <a:latin typeface="Saira Extra Condensed"/>
              <a:ea typeface="Saira Extra Condensed"/>
              <a:cs typeface="Saira Extra Condensed"/>
            </a:endParaRPr>
          </a:p>
          <a:p>
            <a:pPr marL="0" marR="0" lvl="0" indent="0" algn="r" rtl="0">
              <a:lnSpc>
                <a:spcPct val="100000"/>
              </a:lnSpc>
              <a:spcBef>
                <a:spcPts val="0"/>
              </a:spcBef>
              <a:spcAft>
                <a:spcPts val="0"/>
              </a:spcAft>
              <a:buNone/>
            </a:pPr>
            <a:r>
              <a:rPr lang="en-US" sz="1600">
                <a:solidFill>
                  <a:srgbClr val="FFFFFF"/>
                </a:solidFill>
                <a:latin typeface="Saira Extra Condensed"/>
                <a:ea typeface="Saira Extra Condensed"/>
                <a:cs typeface="Saira Extra Condensed"/>
                <a:sym typeface="Saira Extra Condensed"/>
              </a:rPr>
              <a:t>Continued cost oversight critical through project completion.</a:t>
            </a:r>
            <a:endParaRPr lang="en-US" sz="1600">
              <a:solidFill>
                <a:srgbClr val="FFFFFF"/>
              </a:solidFill>
              <a:latin typeface="Saira Extra Condensed"/>
              <a:ea typeface="Saira Extra Condensed"/>
              <a:cs typeface="Saira Extra Condensed"/>
            </a:endParaRPr>
          </a:p>
        </p:txBody>
      </p:sp>
      <p:sp>
        <p:nvSpPr>
          <p:cNvPr id="25" name="Google Shape;528;p31">
            <a:extLst>
              <a:ext uri="{FF2B5EF4-FFF2-40B4-BE49-F238E27FC236}">
                <a16:creationId xmlns:a16="http://schemas.microsoft.com/office/drawing/2014/main" id="{09358B3F-0EF2-55DB-37D0-2C8DF59166CB}"/>
              </a:ext>
            </a:extLst>
          </p:cNvPr>
          <p:cNvSpPr txBox="1"/>
          <p:nvPr/>
        </p:nvSpPr>
        <p:spPr>
          <a:xfrm>
            <a:off x="5882143" y="1909997"/>
            <a:ext cx="3047997" cy="923626"/>
          </a:xfrm>
          <a:prstGeom prst="rect">
            <a:avLst/>
          </a:prstGeom>
          <a:noFill/>
          <a:ln>
            <a:noFill/>
          </a:ln>
        </p:spPr>
        <p:txBody>
          <a:bodyPr spcFirstLastPara="1" wrap="square" lIns="0" tIns="4775" rIns="0" bIns="0" anchor="t" anchorCtr="0">
            <a:noAutofit/>
          </a:bodyPr>
          <a:lstStyle/>
          <a:p>
            <a:r>
              <a:rPr lang="en-US" sz="1600">
                <a:solidFill>
                  <a:srgbClr val="FFFFFF"/>
                </a:solidFill>
                <a:latin typeface="Saira Extra Condensed"/>
                <a:ea typeface="Saira Extra Condensed"/>
                <a:cs typeface="Saira Extra Condensed"/>
                <a:sym typeface="Saira Extra Condensed"/>
              </a:rPr>
              <a:t>Overall, Effective Budget Governance has kept the project financially on track to meet objectives while delivering significant value. </a:t>
            </a:r>
            <a:endParaRPr lang="en-US" sz="1600">
              <a:solidFill>
                <a:srgbClr val="FFFFFF"/>
              </a:solidFill>
              <a:latin typeface="Saira Extra Condensed" panose="020B0604020202020204" charset="0"/>
              <a:ea typeface="Saira Extra Condensed"/>
              <a:cs typeface="Saira Extra Condensed" panose="020B0604020202020204" charset="0"/>
            </a:endParaRPr>
          </a:p>
          <a:p>
            <a:endParaRPr lang="en-US" sz="1600">
              <a:solidFill>
                <a:srgbClr val="FFFFFF"/>
              </a:solidFill>
              <a:latin typeface="Saira Extra Condensed"/>
              <a:ea typeface="Saira Extra Condensed"/>
              <a:cs typeface="Saira Extra Condensed"/>
              <a:sym typeface="Saira Extra Condensed"/>
            </a:endParaRPr>
          </a:p>
          <a:p>
            <a:pPr marL="0" marR="0" lvl="0" indent="0" rtl="0">
              <a:lnSpc>
                <a:spcPct val="100000"/>
              </a:lnSpc>
              <a:spcBef>
                <a:spcPts val="0"/>
              </a:spcBef>
              <a:spcAft>
                <a:spcPts val="0"/>
              </a:spcAft>
              <a:buNone/>
            </a:pPr>
            <a:r>
              <a:rPr lang="en-US" sz="1600">
                <a:solidFill>
                  <a:srgbClr val="FFFFFF"/>
                </a:solidFill>
                <a:latin typeface="Saira Extra Condensed"/>
                <a:ea typeface="Saira Extra Condensed"/>
                <a:cs typeface="Saira Extra Condensed"/>
                <a:sym typeface="Saira Extra Condensed"/>
              </a:rPr>
              <a:t>Continued cost oversight is indeed the key to completing within the approved budget of $230,460.</a:t>
            </a:r>
            <a:endParaRPr lang="en-US" sz="1600">
              <a:solidFill>
                <a:srgbClr val="FFFFFF"/>
              </a:solidFill>
              <a:latin typeface="Saira Extra Condensed"/>
              <a:ea typeface="Saira Extra Condensed"/>
              <a:cs typeface="Saira Extra Condensed"/>
            </a:endParaRPr>
          </a:p>
          <a:p>
            <a:pPr marL="0" marR="0" lvl="0" indent="0" algn="r" rtl="0">
              <a:lnSpc>
                <a:spcPct val="100000"/>
              </a:lnSpc>
              <a:spcBef>
                <a:spcPts val="0"/>
              </a:spcBef>
              <a:spcAft>
                <a:spcPts val="0"/>
              </a:spcAft>
              <a:buNone/>
            </a:pPr>
            <a:endParaRPr lang="en-US" sz="1600">
              <a:solidFill>
                <a:srgbClr val="FFFFFF"/>
              </a:solidFill>
              <a:latin typeface="Saira Extra Condensed" panose="020B0604020202020204" charset="0"/>
              <a:ea typeface="Saira Extra Condensed"/>
              <a:cs typeface="Saira Extra Condensed" panose="020B0604020202020204" charset="0"/>
            </a:endParaRPr>
          </a:p>
          <a:p>
            <a:pPr marL="0" marR="0" lvl="0" indent="0" algn="r" rtl="0">
              <a:lnSpc>
                <a:spcPct val="100000"/>
              </a:lnSpc>
              <a:spcBef>
                <a:spcPts val="0"/>
              </a:spcBef>
              <a:spcAft>
                <a:spcPts val="0"/>
              </a:spcAft>
              <a:buNone/>
            </a:pPr>
            <a:endParaRPr lang="en-US" sz="1600">
              <a:solidFill>
                <a:srgbClr val="FFFFFF"/>
              </a:solidFill>
              <a:latin typeface="Saira Extra Condensed" panose="020B0604020202020204" charset="0"/>
              <a:ea typeface="Saira Extra Condensed"/>
              <a:cs typeface="Saira Extra Condensed" panose="020B0604020202020204" charset="0"/>
            </a:endParaRPr>
          </a:p>
        </p:txBody>
      </p:sp>
      <p:sp>
        <p:nvSpPr>
          <p:cNvPr id="26" name="Title 1">
            <a:extLst>
              <a:ext uri="{FF2B5EF4-FFF2-40B4-BE49-F238E27FC236}">
                <a16:creationId xmlns:a16="http://schemas.microsoft.com/office/drawing/2014/main" id="{1EA24034-DA56-1048-11FC-2DC61D07AE58}"/>
              </a:ext>
            </a:extLst>
          </p:cNvPr>
          <p:cNvSpPr>
            <a:spLocks noGrp="1"/>
          </p:cNvSpPr>
          <p:nvPr>
            <p:ph type="ctrTitle"/>
          </p:nvPr>
        </p:nvSpPr>
        <p:spPr>
          <a:xfrm>
            <a:off x="4322200" y="484410"/>
            <a:ext cx="2687253" cy="542441"/>
          </a:xfrm>
        </p:spPr>
        <p:txBody>
          <a:bodyPr/>
          <a:lstStyle/>
          <a:p>
            <a:r>
              <a:rPr lang="en-US" sz="2800" b="1">
                <a:latin typeface="Barlow Semi Condensed" panose="00000506000000000000" pitchFamily="2" charset="0"/>
              </a:rPr>
              <a:t>BUDGET NOTES</a:t>
            </a:r>
          </a:p>
        </p:txBody>
      </p:sp>
    </p:spTree>
    <p:extLst>
      <p:ext uri="{BB962C8B-B14F-4D97-AF65-F5344CB8AC3E}">
        <p14:creationId xmlns:p14="http://schemas.microsoft.com/office/powerpoint/2010/main" val="1616017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14" name="Google Shape;514;p31"/>
          <p:cNvSpPr txBox="1">
            <a:spLocks noGrp="1"/>
          </p:cNvSpPr>
          <p:nvPr>
            <p:ph type="ctrTitle"/>
          </p:nvPr>
        </p:nvSpPr>
        <p:spPr>
          <a:xfrm>
            <a:off x="2410057" y="181278"/>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WORK BREAKDOWN STRUCTURE</a:t>
            </a:r>
            <a:endParaRPr/>
          </a:p>
        </p:txBody>
      </p:sp>
      <p:sp>
        <p:nvSpPr>
          <p:cNvPr id="11" name="Google Shape;199;p21">
            <a:extLst>
              <a:ext uri="{FF2B5EF4-FFF2-40B4-BE49-F238E27FC236}">
                <a16:creationId xmlns:a16="http://schemas.microsoft.com/office/drawing/2014/main" id="{C4B09307-99CC-D3F9-F261-57CF5DA70452}"/>
              </a:ext>
            </a:extLst>
          </p:cNvPr>
          <p:cNvSpPr txBox="1">
            <a:spLocks/>
          </p:cNvSpPr>
          <p:nvPr/>
        </p:nvSpPr>
        <p:spPr>
          <a:xfrm>
            <a:off x="5847472" y="2357818"/>
            <a:ext cx="3049099" cy="55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1pPr>
            <a:lvl2pPr marL="914400" marR="0" lvl="1"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2pPr>
            <a:lvl3pPr marL="1371600" marR="0" lvl="2"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3pPr>
            <a:lvl4pPr marL="1828800" marR="0" lvl="3"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4pPr>
            <a:lvl5pPr marL="2286000" marR="0" lvl="4"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5pPr>
            <a:lvl6pPr marL="2743200" marR="0" lvl="5"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6pPr>
            <a:lvl7pPr marL="3200400" marR="0" lvl="6"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7pPr>
            <a:lvl8pPr marL="3657600" marR="0" lvl="7"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8pPr>
            <a:lvl9pPr marL="4114800" marR="0" lvl="8" indent="-304800" algn="l" rtl="0">
              <a:lnSpc>
                <a:spcPct val="115000"/>
              </a:lnSpc>
              <a:spcBef>
                <a:spcPts val="1600"/>
              </a:spcBef>
              <a:spcAft>
                <a:spcPts val="160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9pPr>
          </a:lstStyle>
          <a:p>
            <a:pPr marL="0" indent="0">
              <a:lnSpc>
                <a:spcPct val="100000"/>
              </a:lnSpc>
              <a:spcAft>
                <a:spcPts val="1600"/>
              </a:spcAft>
              <a:buFont typeface="Barlow Semi Condensed"/>
              <a:buNone/>
            </a:pPr>
            <a:r>
              <a:rPr lang="en-US" sz="1400" b="1" i="1" u="sng">
                <a:solidFill>
                  <a:srgbClr val="FFFFFF"/>
                </a:solidFill>
              </a:rPr>
              <a:t>PLANNING:</a:t>
            </a:r>
            <a:r>
              <a:rPr lang="en-US" sz="1400">
                <a:solidFill>
                  <a:srgbClr val="FFFFFF"/>
                </a:solidFill>
              </a:rPr>
              <a:t> Conducted Market Research, set deadlines for all phases, estimated project budget, noted risks involved, allocated resources.</a:t>
            </a:r>
          </a:p>
        </p:txBody>
      </p:sp>
      <p:sp>
        <p:nvSpPr>
          <p:cNvPr id="12" name="Google Shape;200;p21">
            <a:extLst>
              <a:ext uri="{FF2B5EF4-FFF2-40B4-BE49-F238E27FC236}">
                <a16:creationId xmlns:a16="http://schemas.microsoft.com/office/drawing/2014/main" id="{D3091F50-7AA5-DDF2-0584-D9E731463172}"/>
              </a:ext>
            </a:extLst>
          </p:cNvPr>
          <p:cNvSpPr txBox="1">
            <a:spLocks/>
          </p:cNvSpPr>
          <p:nvPr/>
        </p:nvSpPr>
        <p:spPr>
          <a:xfrm>
            <a:off x="290505" y="2588422"/>
            <a:ext cx="3007682" cy="55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1pPr>
            <a:lvl2pPr marL="914400" marR="0" lvl="1"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2pPr>
            <a:lvl3pPr marL="1371600" marR="0" lvl="2"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3pPr>
            <a:lvl4pPr marL="1828800" marR="0" lvl="3"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4pPr>
            <a:lvl5pPr marL="2286000" marR="0" lvl="4"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5pPr>
            <a:lvl6pPr marL="2743200" marR="0" lvl="5"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6pPr>
            <a:lvl7pPr marL="3200400" marR="0" lvl="6"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7pPr>
            <a:lvl8pPr marL="3657600" marR="0" lvl="7"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8pPr>
            <a:lvl9pPr marL="4114800" marR="0" lvl="8" indent="-304800" algn="l" rtl="0">
              <a:lnSpc>
                <a:spcPct val="115000"/>
              </a:lnSpc>
              <a:spcBef>
                <a:spcPts val="1600"/>
              </a:spcBef>
              <a:spcAft>
                <a:spcPts val="160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9pPr>
          </a:lstStyle>
          <a:p>
            <a:pPr marL="0" indent="0" algn="r">
              <a:lnSpc>
                <a:spcPct val="100000"/>
              </a:lnSpc>
              <a:spcAft>
                <a:spcPts val="1600"/>
              </a:spcAft>
              <a:buFont typeface="Barlow Semi Condensed"/>
              <a:buNone/>
            </a:pPr>
            <a:r>
              <a:rPr lang="en-US" sz="1400" b="1" i="1" u="sng">
                <a:solidFill>
                  <a:srgbClr val="FFFFFF"/>
                </a:solidFill>
              </a:rPr>
              <a:t>CLOSURE:</a:t>
            </a:r>
            <a:r>
              <a:rPr lang="en-US" sz="1400">
                <a:solidFill>
                  <a:srgbClr val="FFFFFF"/>
                </a:solidFill>
              </a:rPr>
              <a:t> Worked on Feedback &amp; Improvised app &amp; Finally Launched App into Market.</a:t>
            </a:r>
          </a:p>
        </p:txBody>
      </p:sp>
      <p:sp>
        <p:nvSpPr>
          <p:cNvPr id="13" name="Google Shape;201;p21">
            <a:extLst>
              <a:ext uri="{FF2B5EF4-FFF2-40B4-BE49-F238E27FC236}">
                <a16:creationId xmlns:a16="http://schemas.microsoft.com/office/drawing/2014/main" id="{4835633F-D9FF-32E4-7C20-0B81DB5021B7}"/>
              </a:ext>
            </a:extLst>
          </p:cNvPr>
          <p:cNvSpPr txBox="1">
            <a:spLocks/>
          </p:cNvSpPr>
          <p:nvPr/>
        </p:nvSpPr>
        <p:spPr>
          <a:xfrm>
            <a:off x="5625403" y="3727461"/>
            <a:ext cx="3204020" cy="55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1pPr>
            <a:lvl2pPr marL="914400" marR="0" lvl="1"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2pPr>
            <a:lvl3pPr marL="1371600" marR="0" lvl="2"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3pPr>
            <a:lvl4pPr marL="1828800" marR="0" lvl="3"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4pPr>
            <a:lvl5pPr marL="2286000" marR="0" lvl="4"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5pPr>
            <a:lvl6pPr marL="2743200" marR="0" lvl="5"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6pPr>
            <a:lvl7pPr marL="3200400" marR="0" lvl="6"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7pPr>
            <a:lvl8pPr marL="3657600" marR="0" lvl="7"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8pPr>
            <a:lvl9pPr marL="4114800" marR="0" lvl="8" indent="-304800" algn="l" rtl="0">
              <a:lnSpc>
                <a:spcPct val="115000"/>
              </a:lnSpc>
              <a:spcBef>
                <a:spcPts val="1600"/>
              </a:spcBef>
              <a:spcAft>
                <a:spcPts val="160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9pPr>
          </a:lstStyle>
          <a:p>
            <a:pPr marL="0" indent="0">
              <a:lnSpc>
                <a:spcPct val="100000"/>
              </a:lnSpc>
              <a:spcAft>
                <a:spcPts val="1600"/>
              </a:spcAft>
              <a:buFont typeface="Barlow Semi Condensed"/>
              <a:buNone/>
            </a:pPr>
            <a:r>
              <a:rPr lang="en-US" sz="1400" b="1" i="1" u="sng">
                <a:solidFill>
                  <a:srgbClr val="FFFFFF"/>
                </a:solidFill>
              </a:rPr>
              <a:t>EXECUTION:</a:t>
            </a:r>
            <a:r>
              <a:rPr lang="en-US" sz="1400">
                <a:solidFill>
                  <a:srgbClr val="FFFFFF"/>
                </a:solidFill>
              </a:rPr>
              <a:t> App Design, Development, Security &amp;Testing</a:t>
            </a:r>
          </a:p>
        </p:txBody>
      </p:sp>
      <p:sp>
        <p:nvSpPr>
          <p:cNvPr id="14" name="Google Shape;202;p21">
            <a:extLst>
              <a:ext uri="{FF2B5EF4-FFF2-40B4-BE49-F238E27FC236}">
                <a16:creationId xmlns:a16="http://schemas.microsoft.com/office/drawing/2014/main" id="{4F052722-E352-EA33-DFA1-D2404F11337C}"/>
              </a:ext>
            </a:extLst>
          </p:cNvPr>
          <p:cNvSpPr txBox="1">
            <a:spLocks/>
          </p:cNvSpPr>
          <p:nvPr/>
        </p:nvSpPr>
        <p:spPr>
          <a:xfrm>
            <a:off x="300759" y="3668233"/>
            <a:ext cx="3228599" cy="55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1pPr>
            <a:lvl2pPr marL="914400" marR="0" lvl="1"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2pPr>
            <a:lvl3pPr marL="1371600" marR="0" lvl="2"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3pPr>
            <a:lvl4pPr marL="1828800" marR="0" lvl="3"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4pPr>
            <a:lvl5pPr marL="2286000" marR="0" lvl="4"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5pPr>
            <a:lvl6pPr marL="2743200" marR="0" lvl="5"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6pPr>
            <a:lvl7pPr marL="3200400" marR="0" lvl="6"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7pPr>
            <a:lvl8pPr marL="3657600" marR="0" lvl="7"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8pPr>
            <a:lvl9pPr marL="4114800" marR="0" lvl="8" indent="-304800" algn="l" rtl="0">
              <a:lnSpc>
                <a:spcPct val="115000"/>
              </a:lnSpc>
              <a:spcBef>
                <a:spcPts val="1600"/>
              </a:spcBef>
              <a:spcAft>
                <a:spcPts val="160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9pPr>
          </a:lstStyle>
          <a:p>
            <a:pPr marL="0" indent="0" algn="r">
              <a:lnSpc>
                <a:spcPct val="100000"/>
              </a:lnSpc>
              <a:spcAft>
                <a:spcPts val="1600"/>
              </a:spcAft>
              <a:buFont typeface="Barlow Semi Condensed"/>
              <a:buNone/>
            </a:pPr>
            <a:r>
              <a:rPr lang="en-US" sz="1400" b="1" i="1" u="sng">
                <a:solidFill>
                  <a:srgbClr val="FFFFFF"/>
                </a:solidFill>
              </a:rPr>
              <a:t>MONITOR &amp; CONTROL:</a:t>
            </a:r>
            <a:r>
              <a:rPr lang="en-US" sz="1400">
                <a:solidFill>
                  <a:srgbClr val="FFFFFF"/>
                </a:solidFill>
              </a:rPr>
              <a:t> Collected Feedbacks &amp; Survey Analysis, Implemented Referrals for attracting more users!</a:t>
            </a:r>
          </a:p>
        </p:txBody>
      </p:sp>
      <p:sp>
        <p:nvSpPr>
          <p:cNvPr id="15" name="Google Shape;203;p21">
            <a:extLst>
              <a:ext uri="{FF2B5EF4-FFF2-40B4-BE49-F238E27FC236}">
                <a16:creationId xmlns:a16="http://schemas.microsoft.com/office/drawing/2014/main" id="{A93321B7-22F7-8055-68D8-8B02246DD0BF}"/>
              </a:ext>
            </a:extLst>
          </p:cNvPr>
          <p:cNvSpPr txBox="1">
            <a:spLocks/>
          </p:cNvSpPr>
          <p:nvPr/>
        </p:nvSpPr>
        <p:spPr>
          <a:xfrm>
            <a:off x="2552806" y="1586097"/>
            <a:ext cx="5147369" cy="55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1pPr>
            <a:lvl2pPr marL="914400" marR="0" lvl="1"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2pPr>
            <a:lvl3pPr marL="1371600" marR="0" lvl="2"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3pPr>
            <a:lvl4pPr marL="1828800" marR="0" lvl="3"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4pPr>
            <a:lvl5pPr marL="2286000" marR="0" lvl="4"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5pPr>
            <a:lvl6pPr marL="2743200" marR="0" lvl="5"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6pPr>
            <a:lvl7pPr marL="3200400" marR="0" lvl="6"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7pPr>
            <a:lvl8pPr marL="3657600" marR="0" lvl="7" indent="-304800" algn="l" rtl="0">
              <a:lnSpc>
                <a:spcPct val="115000"/>
              </a:lnSpc>
              <a:spcBef>
                <a:spcPts val="1600"/>
              </a:spcBef>
              <a:spcAft>
                <a:spcPts val="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8pPr>
            <a:lvl9pPr marL="4114800" marR="0" lvl="8" indent="-304800" algn="l" rtl="0">
              <a:lnSpc>
                <a:spcPct val="115000"/>
              </a:lnSpc>
              <a:spcBef>
                <a:spcPts val="1600"/>
              </a:spcBef>
              <a:spcAft>
                <a:spcPts val="1600"/>
              </a:spcAft>
              <a:buClr>
                <a:srgbClr val="666666"/>
              </a:buClr>
              <a:buSzPts val="1200"/>
              <a:buFont typeface="Barlow Semi Condensed"/>
              <a:buChar char="■"/>
              <a:defRPr sz="1200" b="0" i="0" u="none" strike="noStrike" cap="none">
                <a:solidFill>
                  <a:srgbClr val="666666"/>
                </a:solidFill>
                <a:latin typeface="Barlow Semi Condensed"/>
                <a:ea typeface="Barlow Semi Condensed"/>
                <a:cs typeface="Barlow Semi Condensed"/>
                <a:sym typeface="Barlow Semi Condensed"/>
              </a:defRPr>
            </a:lvl9pPr>
          </a:lstStyle>
          <a:p>
            <a:pPr marL="0" indent="0" algn="ctr">
              <a:lnSpc>
                <a:spcPct val="100000"/>
              </a:lnSpc>
              <a:spcAft>
                <a:spcPts val="1600"/>
              </a:spcAft>
              <a:buFont typeface="Barlow Semi Condensed"/>
              <a:buNone/>
            </a:pPr>
            <a:r>
              <a:rPr lang="en-US" sz="1400" b="1" i="1" u="sng">
                <a:solidFill>
                  <a:srgbClr val="FFFFFF"/>
                </a:solidFill>
              </a:rPr>
              <a:t>INITIATION:</a:t>
            </a:r>
            <a:r>
              <a:rPr lang="en-US" sz="1400">
                <a:solidFill>
                  <a:srgbClr val="FFFFFF"/>
                </a:solidFill>
              </a:rPr>
              <a:t> Fixed weekly meeting schedule &amp; Finalized Project Idea</a:t>
            </a:r>
          </a:p>
        </p:txBody>
      </p:sp>
      <p:pic>
        <p:nvPicPr>
          <p:cNvPr id="16" name="Google Shape;156;p20">
            <a:extLst>
              <a:ext uri="{FF2B5EF4-FFF2-40B4-BE49-F238E27FC236}">
                <a16:creationId xmlns:a16="http://schemas.microsoft.com/office/drawing/2014/main" id="{749AE452-06D2-9C2B-B3B1-4E2879446236}"/>
              </a:ext>
            </a:extLst>
          </p:cNvPr>
          <p:cNvPicPr preferRelativeResize="0"/>
          <p:nvPr/>
        </p:nvPicPr>
        <p:blipFill>
          <a:blip r:embed="rId3">
            <a:alphaModFix/>
          </a:blip>
          <a:stretch>
            <a:fillRect/>
          </a:stretch>
        </p:blipFill>
        <p:spPr>
          <a:xfrm>
            <a:off x="171991" y="131171"/>
            <a:ext cx="2675464" cy="2440579"/>
          </a:xfrm>
          <a:prstGeom prst="rect">
            <a:avLst/>
          </a:prstGeom>
          <a:noFill/>
          <a:ln>
            <a:noFill/>
          </a:ln>
          <a:scene3d>
            <a:camera prst="orthographicFront">
              <a:rot lat="0" lon="10800000" rev="0"/>
            </a:camera>
            <a:lightRig rig="threePt" dir="t"/>
          </a:scene3d>
        </p:spPr>
      </p:pic>
      <p:grpSp>
        <p:nvGrpSpPr>
          <p:cNvPr id="44" name="Group 43">
            <a:extLst>
              <a:ext uri="{FF2B5EF4-FFF2-40B4-BE49-F238E27FC236}">
                <a16:creationId xmlns:a16="http://schemas.microsoft.com/office/drawing/2014/main" id="{E1BD5EAD-9BCE-21B8-83B9-98AC8B342C9A}"/>
              </a:ext>
            </a:extLst>
          </p:cNvPr>
          <p:cNvGrpSpPr/>
          <p:nvPr/>
        </p:nvGrpSpPr>
        <p:grpSpPr>
          <a:xfrm>
            <a:off x="3280209" y="1964676"/>
            <a:ext cx="2583380" cy="2481508"/>
            <a:chOff x="3280209" y="1964676"/>
            <a:chExt cx="2583380" cy="2481508"/>
          </a:xfrm>
        </p:grpSpPr>
        <p:grpSp>
          <p:nvGrpSpPr>
            <p:cNvPr id="2" name="Google Shape;164;p21">
              <a:extLst>
                <a:ext uri="{FF2B5EF4-FFF2-40B4-BE49-F238E27FC236}">
                  <a16:creationId xmlns:a16="http://schemas.microsoft.com/office/drawing/2014/main" id="{8A1970DB-28D3-F972-414D-D648BC0C37EB}"/>
                </a:ext>
              </a:extLst>
            </p:cNvPr>
            <p:cNvGrpSpPr/>
            <p:nvPr/>
          </p:nvGrpSpPr>
          <p:grpSpPr>
            <a:xfrm>
              <a:off x="3280209" y="1964676"/>
              <a:ext cx="2583380" cy="2481508"/>
              <a:chOff x="2969600" y="1280551"/>
              <a:chExt cx="3204788" cy="3078412"/>
            </a:xfrm>
          </p:grpSpPr>
          <p:grpSp>
            <p:nvGrpSpPr>
              <p:cNvPr id="4" name="Google Shape;165;p21">
                <a:extLst>
                  <a:ext uri="{FF2B5EF4-FFF2-40B4-BE49-F238E27FC236}">
                    <a16:creationId xmlns:a16="http://schemas.microsoft.com/office/drawing/2014/main" id="{6C669DB7-FA02-11A5-59C0-7720C5E41854}"/>
                  </a:ext>
                </a:extLst>
              </p:cNvPr>
              <p:cNvGrpSpPr/>
              <p:nvPr/>
            </p:nvGrpSpPr>
            <p:grpSpPr>
              <a:xfrm>
                <a:off x="2969600" y="1695094"/>
                <a:ext cx="3204788" cy="2663869"/>
                <a:chOff x="2096100" y="1105981"/>
                <a:chExt cx="3204788" cy="2663869"/>
              </a:xfrm>
            </p:grpSpPr>
            <p:sp>
              <p:nvSpPr>
                <p:cNvPr id="6" name="Google Shape;166;p21">
                  <a:extLst>
                    <a:ext uri="{FF2B5EF4-FFF2-40B4-BE49-F238E27FC236}">
                      <a16:creationId xmlns:a16="http://schemas.microsoft.com/office/drawing/2014/main" id="{0F90588B-DB21-296B-71D1-1F774B6EA0A7}"/>
                    </a:ext>
                  </a:extLst>
                </p:cNvPr>
                <p:cNvSpPr/>
                <p:nvPr/>
              </p:nvSpPr>
              <p:spPr>
                <a:xfrm>
                  <a:off x="2431699" y="1105981"/>
                  <a:ext cx="2535900" cy="25359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7;p21">
                  <a:extLst>
                    <a:ext uri="{FF2B5EF4-FFF2-40B4-BE49-F238E27FC236}">
                      <a16:creationId xmlns:a16="http://schemas.microsoft.com/office/drawing/2014/main" id="{38828661-8C0E-2489-BF9B-1DB22677CB1C}"/>
                    </a:ext>
                  </a:extLst>
                </p:cNvPr>
                <p:cNvSpPr/>
                <p:nvPr/>
              </p:nvSpPr>
              <p:spPr>
                <a:xfrm>
                  <a:off x="2096100" y="1534776"/>
                  <a:ext cx="914400" cy="914700"/>
                </a:xfrm>
                <a:prstGeom prst="ellipse">
                  <a:avLst/>
                </a:prstGeom>
                <a:solidFill>
                  <a:srgbClr val="7337D4">
                    <a:alpha val="80770"/>
                  </a:srgbClr>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8;p21">
                  <a:extLst>
                    <a:ext uri="{FF2B5EF4-FFF2-40B4-BE49-F238E27FC236}">
                      <a16:creationId xmlns:a16="http://schemas.microsoft.com/office/drawing/2014/main" id="{5EC09438-1081-5405-0B90-1F5AE12CE89F}"/>
                    </a:ext>
                  </a:extLst>
                </p:cNvPr>
                <p:cNvSpPr/>
                <p:nvPr/>
              </p:nvSpPr>
              <p:spPr>
                <a:xfrm>
                  <a:off x="4386488" y="1534763"/>
                  <a:ext cx="914400" cy="914700"/>
                </a:xfrm>
                <a:prstGeom prst="ellipse">
                  <a:avLst/>
                </a:prstGeom>
                <a:solidFill>
                  <a:srgbClr val="7337D4">
                    <a:alpha val="80770"/>
                  </a:srgbClr>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9;p21">
                  <a:extLst>
                    <a:ext uri="{FF2B5EF4-FFF2-40B4-BE49-F238E27FC236}">
                      <a16:creationId xmlns:a16="http://schemas.microsoft.com/office/drawing/2014/main" id="{67D45267-FE72-528E-1EDB-97D352F65BF7}"/>
                    </a:ext>
                  </a:extLst>
                </p:cNvPr>
                <p:cNvSpPr/>
                <p:nvPr/>
              </p:nvSpPr>
              <p:spPr>
                <a:xfrm>
                  <a:off x="2414775" y="2855151"/>
                  <a:ext cx="914400" cy="914700"/>
                </a:xfrm>
                <a:prstGeom prst="ellipse">
                  <a:avLst/>
                </a:prstGeom>
                <a:solidFill>
                  <a:srgbClr val="7337D4">
                    <a:alpha val="80770"/>
                  </a:srgbClr>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0;p21">
                  <a:extLst>
                    <a:ext uri="{FF2B5EF4-FFF2-40B4-BE49-F238E27FC236}">
                      <a16:creationId xmlns:a16="http://schemas.microsoft.com/office/drawing/2014/main" id="{D374AD69-168B-0CAB-05AC-F5288F7D9A7B}"/>
                    </a:ext>
                  </a:extLst>
                </p:cNvPr>
                <p:cNvSpPr/>
                <p:nvPr/>
              </p:nvSpPr>
              <p:spPr>
                <a:xfrm>
                  <a:off x="4080563" y="2855151"/>
                  <a:ext cx="914400" cy="914700"/>
                </a:xfrm>
                <a:prstGeom prst="ellipse">
                  <a:avLst/>
                </a:prstGeom>
                <a:solidFill>
                  <a:srgbClr val="7337D4">
                    <a:alpha val="80770"/>
                  </a:srgbClr>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71;p21">
                <a:extLst>
                  <a:ext uri="{FF2B5EF4-FFF2-40B4-BE49-F238E27FC236}">
                    <a16:creationId xmlns:a16="http://schemas.microsoft.com/office/drawing/2014/main" id="{AE3459EC-FED2-72E9-62BF-26B55EAF4A5B}"/>
                  </a:ext>
                </a:extLst>
              </p:cNvPr>
              <p:cNvSpPr/>
              <p:nvPr/>
            </p:nvSpPr>
            <p:spPr>
              <a:xfrm>
                <a:off x="4114788" y="1280551"/>
                <a:ext cx="914400" cy="914700"/>
              </a:xfrm>
              <a:prstGeom prst="ellipse">
                <a:avLst/>
              </a:prstGeom>
              <a:solidFill>
                <a:srgbClr val="7337D4">
                  <a:alpha val="80770"/>
                </a:srgbClr>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2;p21">
              <a:extLst>
                <a:ext uri="{FF2B5EF4-FFF2-40B4-BE49-F238E27FC236}">
                  <a16:creationId xmlns:a16="http://schemas.microsoft.com/office/drawing/2014/main" id="{544359AB-4879-F089-7677-BBD9285A4606}"/>
                </a:ext>
              </a:extLst>
            </p:cNvPr>
            <p:cNvGrpSpPr/>
            <p:nvPr/>
          </p:nvGrpSpPr>
          <p:grpSpPr>
            <a:xfrm>
              <a:off x="5113543" y="3964456"/>
              <a:ext cx="257179" cy="257877"/>
              <a:chOff x="6679825" y="2693700"/>
              <a:chExt cx="257875" cy="258575"/>
            </a:xfrm>
          </p:grpSpPr>
          <p:sp>
            <p:nvSpPr>
              <p:cNvPr id="18" name="Google Shape;173;p21">
                <a:extLst>
                  <a:ext uri="{FF2B5EF4-FFF2-40B4-BE49-F238E27FC236}">
                    <a16:creationId xmlns:a16="http://schemas.microsoft.com/office/drawing/2014/main" id="{44A61B66-BFDB-7D2F-0BBF-1AC3F5522FD4}"/>
                  </a:ext>
                </a:extLst>
              </p:cNvPr>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4;p21">
                <a:extLst>
                  <a:ext uri="{FF2B5EF4-FFF2-40B4-BE49-F238E27FC236}">
                    <a16:creationId xmlns:a16="http://schemas.microsoft.com/office/drawing/2014/main" id="{C2FF0517-F2CC-D3A4-7A41-D0FF429D0D7A}"/>
                  </a:ext>
                </a:extLst>
              </p:cNvPr>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75;p21">
              <a:extLst>
                <a:ext uri="{FF2B5EF4-FFF2-40B4-BE49-F238E27FC236}">
                  <a16:creationId xmlns:a16="http://schemas.microsoft.com/office/drawing/2014/main" id="{DA3218F4-A512-457D-5A58-6B37D46C8830}"/>
                </a:ext>
              </a:extLst>
            </p:cNvPr>
            <p:cNvGrpSpPr/>
            <p:nvPr/>
          </p:nvGrpSpPr>
          <p:grpSpPr>
            <a:xfrm>
              <a:off x="5370863" y="2870575"/>
              <a:ext cx="267396" cy="266676"/>
              <a:chOff x="2141000" y="1954475"/>
              <a:chExt cx="296975" cy="296175"/>
            </a:xfrm>
          </p:grpSpPr>
          <p:sp>
            <p:nvSpPr>
              <p:cNvPr id="21" name="Google Shape;176;p21">
                <a:extLst>
                  <a:ext uri="{FF2B5EF4-FFF2-40B4-BE49-F238E27FC236}">
                    <a16:creationId xmlns:a16="http://schemas.microsoft.com/office/drawing/2014/main" id="{736B3FA1-F74A-112B-C62F-08007CF1D563}"/>
                  </a:ext>
                </a:extLst>
              </p:cNvPr>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7;p21">
                <a:extLst>
                  <a:ext uri="{FF2B5EF4-FFF2-40B4-BE49-F238E27FC236}">
                    <a16:creationId xmlns:a16="http://schemas.microsoft.com/office/drawing/2014/main" id="{9FABF13F-E515-069B-3938-A0F16EE0E000}"/>
                  </a:ext>
                </a:extLst>
              </p:cNvPr>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8;p21">
                <a:extLst>
                  <a:ext uri="{FF2B5EF4-FFF2-40B4-BE49-F238E27FC236}">
                    <a16:creationId xmlns:a16="http://schemas.microsoft.com/office/drawing/2014/main" id="{CF35D56E-9A91-3042-BF07-8A8361EB6493}"/>
                  </a:ext>
                </a:extLst>
              </p:cNvPr>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9;p21">
                <a:extLst>
                  <a:ext uri="{FF2B5EF4-FFF2-40B4-BE49-F238E27FC236}">
                    <a16:creationId xmlns:a16="http://schemas.microsoft.com/office/drawing/2014/main" id="{7FF6839E-B37D-362A-D227-4AF2FE573499}"/>
                  </a:ext>
                </a:extLst>
              </p:cNvPr>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80;p21">
              <a:extLst>
                <a:ext uri="{FF2B5EF4-FFF2-40B4-BE49-F238E27FC236}">
                  <a16:creationId xmlns:a16="http://schemas.microsoft.com/office/drawing/2014/main" id="{E63314D6-F5A3-4126-CC79-76CDDDC51118}"/>
                </a:ext>
              </a:extLst>
            </p:cNvPr>
            <p:cNvGrpSpPr/>
            <p:nvPr/>
          </p:nvGrpSpPr>
          <p:grpSpPr>
            <a:xfrm>
              <a:off x="3754006" y="3960406"/>
              <a:ext cx="266676" cy="265978"/>
              <a:chOff x="3599700" y="1954475"/>
              <a:chExt cx="296175" cy="295400"/>
            </a:xfrm>
          </p:grpSpPr>
          <p:sp>
            <p:nvSpPr>
              <p:cNvPr id="26" name="Google Shape;181;p21">
                <a:extLst>
                  <a:ext uri="{FF2B5EF4-FFF2-40B4-BE49-F238E27FC236}">
                    <a16:creationId xmlns:a16="http://schemas.microsoft.com/office/drawing/2014/main" id="{13EE2C05-E40E-A227-1D99-190ADC4A2577}"/>
                  </a:ext>
                </a:extLst>
              </p:cNvPr>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2;p21">
                <a:extLst>
                  <a:ext uri="{FF2B5EF4-FFF2-40B4-BE49-F238E27FC236}">
                    <a16:creationId xmlns:a16="http://schemas.microsoft.com/office/drawing/2014/main" id="{02EE7BF1-708C-9FBA-0ADF-0BC953F7E380}"/>
                  </a:ext>
                </a:extLst>
              </p:cNvPr>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3;p21">
                <a:extLst>
                  <a:ext uri="{FF2B5EF4-FFF2-40B4-BE49-F238E27FC236}">
                    <a16:creationId xmlns:a16="http://schemas.microsoft.com/office/drawing/2014/main" id="{06459C8D-2FCB-11A4-ABC2-E1F609368867}"/>
                  </a:ext>
                </a:extLst>
              </p:cNvPr>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84;p21">
              <a:extLst>
                <a:ext uri="{FF2B5EF4-FFF2-40B4-BE49-F238E27FC236}">
                  <a16:creationId xmlns:a16="http://schemas.microsoft.com/office/drawing/2014/main" id="{3CFAC22F-F3BB-4375-E84B-BAAAE55B9757}"/>
                </a:ext>
              </a:extLst>
            </p:cNvPr>
            <p:cNvGrpSpPr/>
            <p:nvPr/>
          </p:nvGrpSpPr>
          <p:grpSpPr>
            <a:xfrm>
              <a:off x="3499224" y="2855886"/>
              <a:ext cx="283081" cy="281550"/>
              <a:chOff x="-64401400" y="1914475"/>
              <a:chExt cx="319000" cy="317275"/>
            </a:xfrm>
          </p:grpSpPr>
          <p:sp>
            <p:nvSpPr>
              <p:cNvPr id="30" name="Google Shape;185;p21">
                <a:extLst>
                  <a:ext uri="{FF2B5EF4-FFF2-40B4-BE49-F238E27FC236}">
                    <a16:creationId xmlns:a16="http://schemas.microsoft.com/office/drawing/2014/main" id="{599E0899-01EB-13A0-AF34-12FE949E43AA}"/>
                  </a:ext>
                </a:extLst>
              </p:cNvPr>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6;p21">
                <a:extLst>
                  <a:ext uri="{FF2B5EF4-FFF2-40B4-BE49-F238E27FC236}">
                    <a16:creationId xmlns:a16="http://schemas.microsoft.com/office/drawing/2014/main" id="{B73D1F79-73BD-01D8-6B35-50664EF17011}"/>
                  </a:ext>
                </a:extLst>
              </p:cNvPr>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7;p21">
                <a:extLst>
                  <a:ext uri="{FF2B5EF4-FFF2-40B4-BE49-F238E27FC236}">
                    <a16:creationId xmlns:a16="http://schemas.microsoft.com/office/drawing/2014/main" id="{405C33EE-AF6A-B524-3FE6-B34538BB919D}"/>
                  </a:ext>
                </a:extLst>
              </p:cNvPr>
              <p:cNvSpPr/>
              <p:nvPr/>
            </p:nvSpPr>
            <p:spPr>
              <a:xfrm>
                <a:off x="-64212375" y="2210450"/>
                <a:ext cx="5525" cy="25"/>
              </a:xfrm>
              <a:custGeom>
                <a:avLst/>
                <a:gdLst/>
                <a:ahLst/>
                <a:cxnLst/>
                <a:rect l="l" t="t" r="r" b="b"/>
                <a:pathLst>
                  <a:path w="221" h="1" extrusionOk="0">
                    <a:moveTo>
                      <a:pt x="1" y="1"/>
                    </a:moveTo>
                    <a:lnTo>
                      <a:pt x="22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88;p21">
              <a:extLst>
                <a:ext uri="{FF2B5EF4-FFF2-40B4-BE49-F238E27FC236}">
                  <a16:creationId xmlns:a16="http://schemas.microsoft.com/office/drawing/2014/main" id="{03CFC96D-C81C-B1A5-7144-DA7294739406}"/>
                </a:ext>
              </a:extLst>
            </p:cNvPr>
            <p:cNvGrpSpPr/>
            <p:nvPr/>
          </p:nvGrpSpPr>
          <p:grpSpPr>
            <a:xfrm>
              <a:off x="4432697" y="2183469"/>
              <a:ext cx="280306" cy="283081"/>
              <a:chOff x="-59100700" y="1911950"/>
              <a:chExt cx="315875" cy="319000"/>
            </a:xfrm>
          </p:grpSpPr>
          <p:sp>
            <p:nvSpPr>
              <p:cNvPr id="34" name="Google Shape;189;p21">
                <a:extLst>
                  <a:ext uri="{FF2B5EF4-FFF2-40B4-BE49-F238E27FC236}">
                    <a16:creationId xmlns:a16="http://schemas.microsoft.com/office/drawing/2014/main" id="{21CC510F-D622-8495-F2E0-283C63F14140}"/>
                  </a:ext>
                </a:extLst>
              </p:cNvPr>
              <p:cNvSpPr/>
              <p:nvPr/>
            </p:nvSpPr>
            <p:spPr>
              <a:xfrm>
                <a:off x="-59015625" y="19938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0;p21">
                <a:extLst>
                  <a:ext uri="{FF2B5EF4-FFF2-40B4-BE49-F238E27FC236}">
                    <a16:creationId xmlns:a16="http://schemas.microsoft.com/office/drawing/2014/main" id="{9B6F8E74-CB08-EED4-8398-C1F3DFEA42FF}"/>
                  </a:ext>
                </a:extLst>
              </p:cNvPr>
              <p:cNvSpPr/>
              <p:nvPr/>
            </p:nvSpPr>
            <p:spPr>
              <a:xfrm>
                <a:off x="-58954200" y="19938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1;p21">
                <a:extLst>
                  <a:ext uri="{FF2B5EF4-FFF2-40B4-BE49-F238E27FC236}">
                    <a16:creationId xmlns:a16="http://schemas.microsoft.com/office/drawing/2014/main" id="{20D0B931-EA53-A3FD-20D6-23D4125D638F}"/>
                  </a:ext>
                </a:extLst>
              </p:cNvPr>
              <p:cNvSpPr/>
              <p:nvPr/>
            </p:nvSpPr>
            <p:spPr>
              <a:xfrm>
                <a:off x="-58891975" y="19938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2;p21">
                <a:extLst>
                  <a:ext uri="{FF2B5EF4-FFF2-40B4-BE49-F238E27FC236}">
                    <a16:creationId xmlns:a16="http://schemas.microsoft.com/office/drawing/2014/main" id="{0013536C-295C-BEFF-93EA-19B30696A6AC}"/>
                  </a:ext>
                </a:extLst>
              </p:cNvPr>
              <p:cNvSpPr/>
              <p:nvPr/>
            </p:nvSpPr>
            <p:spPr>
              <a:xfrm>
                <a:off x="-59015625" y="2034825"/>
                <a:ext cx="20500" cy="21275"/>
              </a:xfrm>
              <a:custGeom>
                <a:avLst/>
                <a:gdLst/>
                <a:ahLst/>
                <a:cxnLst/>
                <a:rect l="l" t="t" r="r" b="b"/>
                <a:pathLst>
                  <a:path w="820" h="851" extrusionOk="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3;p21">
                <a:extLst>
                  <a:ext uri="{FF2B5EF4-FFF2-40B4-BE49-F238E27FC236}">
                    <a16:creationId xmlns:a16="http://schemas.microsoft.com/office/drawing/2014/main" id="{01EEC5BF-A6D9-EB22-B205-13AA19B99795}"/>
                  </a:ext>
                </a:extLst>
              </p:cNvPr>
              <p:cNvSpPr/>
              <p:nvPr/>
            </p:nvSpPr>
            <p:spPr>
              <a:xfrm>
                <a:off x="-58954200" y="2034825"/>
                <a:ext cx="21300" cy="21275"/>
              </a:xfrm>
              <a:custGeom>
                <a:avLst/>
                <a:gdLst/>
                <a:ahLst/>
                <a:cxnLst/>
                <a:rect l="l" t="t" r="r" b="b"/>
                <a:pathLst>
                  <a:path w="852" h="851" extrusionOk="0">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4;p21">
                <a:extLst>
                  <a:ext uri="{FF2B5EF4-FFF2-40B4-BE49-F238E27FC236}">
                    <a16:creationId xmlns:a16="http://schemas.microsoft.com/office/drawing/2014/main" id="{D02F3BA7-4FC9-91AC-6B88-7AD31B1B1796}"/>
                  </a:ext>
                </a:extLst>
              </p:cNvPr>
              <p:cNvSpPr/>
              <p:nvPr/>
            </p:nvSpPr>
            <p:spPr>
              <a:xfrm>
                <a:off x="-58891975" y="2034825"/>
                <a:ext cx="21300" cy="21275"/>
              </a:xfrm>
              <a:custGeom>
                <a:avLst/>
                <a:gdLst/>
                <a:ahLst/>
                <a:cxnLst/>
                <a:rect l="l" t="t" r="r" b="b"/>
                <a:pathLst>
                  <a:path w="852" h="851" extrusionOk="0">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5;p21">
                <a:extLst>
                  <a:ext uri="{FF2B5EF4-FFF2-40B4-BE49-F238E27FC236}">
                    <a16:creationId xmlns:a16="http://schemas.microsoft.com/office/drawing/2014/main" id="{49C865DF-1538-5F4D-E69B-8EA1A27A1750}"/>
                  </a:ext>
                </a:extLst>
              </p:cNvPr>
              <p:cNvSpPr/>
              <p:nvPr/>
            </p:nvSpPr>
            <p:spPr>
              <a:xfrm>
                <a:off x="-59015625" y="20765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6;p21">
                <a:extLst>
                  <a:ext uri="{FF2B5EF4-FFF2-40B4-BE49-F238E27FC236}">
                    <a16:creationId xmlns:a16="http://schemas.microsoft.com/office/drawing/2014/main" id="{70D4460B-5FC8-210C-F4FC-9638F18DFCD6}"/>
                  </a:ext>
                </a:extLst>
              </p:cNvPr>
              <p:cNvSpPr/>
              <p:nvPr/>
            </p:nvSpPr>
            <p:spPr>
              <a:xfrm>
                <a:off x="-58954200" y="20765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7;p21">
                <a:extLst>
                  <a:ext uri="{FF2B5EF4-FFF2-40B4-BE49-F238E27FC236}">
                    <a16:creationId xmlns:a16="http://schemas.microsoft.com/office/drawing/2014/main" id="{F8F7037C-209E-BAFC-A7D1-E739FD8DC7CC}"/>
                  </a:ext>
                </a:extLst>
              </p:cNvPr>
              <p:cNvSpPr/>
              <p:nvPr/>
            </p:nvSpPr>
            <p:spPr>
              <a:xfrm>
                <a:off x="-58891975" y="20765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8;p21">
                <a:extLst>
                  <a:ext uri="{FF2B5EF4-FFF2-40B4-BE49-F238E27FC236}">
                    <a16:creationId xmlns:a16="http://schemas.microsoft.com/office/drawing/2014/main" id="{2D0CA135-965B-844F-F61E-94E7A0BECC0E}"/>
                  </a:ext>
                </a:extLst>
              </p:cNvPr>
              <p:cNvSpPr/>
              <p:nvPr/>
            </p:nvSpPr>
            <p:spPr>
              <a:xfrm>
                <a:off x="-59100700" y="1911950"/>
                <a:ext cx="315875" cy="319000"/>
              </a:xfrm>
              <a:custGeom>
                <a:avLst/>
                <a:gdLst/>
                <a:ahLst/>
                <a:cxnLst/>
                <a:rect l="l" t="t" r="r" b="b"/>
                <a:pathLst>
                  <a:path w="12635" h="12760" extrusionOk="0">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a company&#10;&#10;Description automatically generated with medium confidence">
            <a:extLst>
              <a:ext uri="{FF2B5EF4-FFF2-40B4-BE49-F238E27FC236}">
                <a16:creationId xmlns:a16="http://schemas.microsoft.com/office/drawing/2014/main" id="{E5F4D6FC-D63E-DBC6-ABCF-FBAEB28EDC3B}"/>
              </a:ext>
            </a:extLst>
          </p:cNvPr>
          <p:cNvPicPr>
            <a:picLocks noChangeAspect="1"/>
          </p:cNvPicPr>
          <p:nvPr/>
        </p:nvPicPr>
        <p:blipFill>
          <a:blip r:embed="rId2"/>
          <a:stretch>
            <a:fillRect/>
          </a:stretch>
        </p:blipFill>
        <p:spPr>
          <a:xfrm>
            <a:off x="0" y="-7951"/>
            <a:ext cx="9143999" cy="5143500"/>
          </a:xfrm>
          <a:prstGeom prst="rect">
            <a:avLst/>
          </a:prstGeom>
        </p:spPr>
      </p:pic>
      <p:sp>
        <p:nvSpPr>
          <p:cNvPr id="2" name="Title 1">
            <a:extLst>
              <a:ext uri="{FF2B5EF4-FFF2-40B4-BE49-F238E27FC236}">
                <a16:creationId xmlns:a16="http://schemas.microsoft.com/office/drawing/2014/main" id="{C84B2C31-8370-1CD2-7928-2EA466786AA6}"/>
              </a:ext>
            </a:extLst>
          </p:cNvPr>
          <p:cNvSpPr>
            <a:spLocks noGrp="1"/>
          </p:cNvSpPr>
          <p:nvPr>
            <p:ph type="ctrTitle"/>
          </p:nvPr>
        </p:nvSpPr>
        <p:spPr/>
        <p:txBody>
          <a:bodyPr/>
          <a:lstStyle/>
          <a:p>
            <a:r>
              <a:rPr lang="en-US"/>
              <a:t>  </a:t>
            </a:r>
          </a:p>
        </p:txBody>
      </p:sp>
      <p:sp>
        <p:nvSpPr>
          <p:cNvPr id="4" name="TextBox 3">
            <a:extLst>
              <a:ext uri="{FF2B5EF4-FFF2-40B4-BE49-F238E27FC236}">
                <a16:creationId xmlns:a16="http://schemas.microsoft.com/office/drawing/2014/main" id="{191F1767-7D33-146D-4A65-AE45ED18A525}"/>
              </a:ext>
            </a:extLst>
          </p:cNvPr>
          <p:cNvSpPr txBox="1"/>
          <p:nvPr/>
        </p:nvSpPr>
        <p:spPr>
          <a:xfrm>
            <a:off x="0" y="2435377"/>
            <a:ext cx="1979875" cy="954107"/>
          </a:xfrm>
          <a:prstGeom prst="rect">
            <a:avLst/>
          </a:prstGeom>
          <a:noFill/>
        </p:spPr>
        <p:txBody>
          <a:bodyPr wrap="square">
            <a:spAutoFit/>
          </a:bodyPr>
          <a:lstStyle/>
          <a:p>
            <a:pPr marL="285750" indent="-285750">
              <a:buClr>
                <a:srgbClr val="00B0F0"/>
              </a:buClr>
              <a:buFont typeface="Arial" panose="020B0604020202020204" pitchFamily="34" charset="0"/>
              <a:buChar char="•"/>
            </a:pPr>
            <a:r>
              <a:rPr lang="en-US" sz="1400" b="0" i="0">
                <a:solidFill>
                  <a:srgbClr val="00B0F0"/>
                </a:solidFill>
                <a:effectLst/>
                <a:latin typeface="Barlow Semi Condensed" panose="00000506000000000000" pitchFamily="2" charset="0"/>
                <a:cs typeface="Calibri" panose="020F0502020204030204" pitchFamily="34" charset="0"/>
              </a:rPr>
              <a:t>WBS is used to organize the team's work </a:t>
            </a:r>
            <a:r>
              <a:rPr lang="en-US" b="0" i="0">
                <a:solidFill>
                  <a:srgbClr val="00B0F0"/>
                </a:solidFill>
                <a:effectLst/>
                <a:latin typeface="Barlow Semi Condensed" panose="00000506000000000000" pitchFamily="2" charset="0"/>
                <a:cs typeface="Calibri" panose="020F0502020204030204" pitchFamily="34" charset="0"/>
              </a:rPr>
              <a:t>into manageable sections.</a:t>
            </a:r>
          </a:p>
        </p:txBody>
      </p:sp>
      <p:sp>
        <p:nvSpPr>
          <p:cNvPr id="11" name="TextBox 10">
            <a:extLst>
              <a:ext uri="{FF2B5EF4-FFF2-40B4-BE49-F238E27FC236}">
                <a16:creationId xmlns:a16="http://schemas.microsoft.com/office/drawing/2014/main" id="{009F091A-B46F-A3CD-EF02-83ACC12FEDAE}"/>
              </a:ext>
            </a:extLst>
          </p:cNvPr>
          <p:cNvSpPr txBox="1"/>
          <p:nvPr/>
        </p:nvSpPr>
        <p:spPr>
          <a:xfrm>
            <a:off x="-6629" y="3309974"/>
            <a:ext cx="3735788" cy="1815882"/>
          </a:xfrm>
          <a:prstGeom prst="rect">
            <a:avLst/>
          </a:prstGeom>
          <a:noFill/>
        </p:spPr>
        <p:txBody>
          <a:bodyPr wrap="square">
            <a:spAutoFit/>
          </a:bodyPr>
          <a:lstStyle/>
          <a:p>
            <a:pPr marL="285750" indent="-285750">
              <a:buClr>
                <a:srgbClr val="00B0F0"/>
              </a:buClr>
              <a:buFont typeface="Arial" panose="020B0604020202020204" pitchFamily="34" charset="0"/>
              <a:buChar char="•"/>
            </a:pPr>
            <a:r>
              <a:rPr lang="en-US" b="0" i="0">
                <a:solidFill>
                  <a:srgbClr val="00B0F0"/>
                </a:solidFill>
                <a:effectLst/>
                <a:latin typeface="Barlow Semi Condensed" panose="00000506000000000000" pitchFamily="2" charset="0"/>
                <a:cs typeface="Calibri" panose="020F0502020204030204" pitchFamily="34" charset="0"/>
              </a:rPr>
              <a:t>It also used to provide a </a:t>
            </a:r>
            <a:r>
              <a:rPr lang="en-US" sz="1400" b="0" i="0">
                <a:solidFill>
                  <a:srgbClr val="00B0F0"/>
                </a:solidFill>
                <a:effectLst/>
                <a:latin typeface="Barlow Semi Condensed" panose="00000506000000000000" pitchFamily="2" charset="0"/>
                <a:cs typeface="Calibri" panose="020F0502020204030204" pitchFamily="34" charset="0"/>
              </a:rPr>
              <a:t>structured vision of the deliverables.</a:t>
            </a:r>
          </a:p>
          <a:p>
            <a:pPr marL="285750" indent="-285750">
              <a:buClr>
                <a:srgbClr val="00B0F0"/>
              </a:buClr>
              <a:buFont typeface="Arial" panose="020B0604020202020204" pitchFamily="34" charset="0"/>
              <a:buChar char="•"/>
            </a:pPr>
            <a:r>
              <a:rPr lang="en-US" sz="1400" b="0" i="0">
                <a:solidFill>
                  <a:srgbClr val="00B0F0"/>
                </a:solidFill>
                <a:effectLst/>
                <a:latin typeface="Barlow Semi Condensed" panose="00000506000000000000" pitchFamily="2" charset="0"/>
                <a:cs typeface="Calibri" panose="020F0502020204030204" pitchFamily="34" charset="0"/>
              </a:rPr>
              <a:t>We need to Identify the main deliverables, break down deliverables into smaller components</a:t>
            </a:r>
          </a:p>
          <a:p>
            <a:pPr marL="285750" indent="-285750">
              <a:buClr>
                <a:srgbClr val="00B0F0"/>
              </a:buClr>
              <a:buFont typeface="Arial" panose="020B0604020202020204" pitchFamily="34" charset="0"/>
              <a:buChar char="•"/>
            </a:pPr>
            <a:r>
              <a:rPr lang="en-US" sz="1400" b="0" i="0">
                <a:solidFill>
                  <a:srgbClr val="00B0F0"/>
                </a:solidFill>
                <a:effectLst/>
                <a:latin typeface="Barlow Semi Condensed" panose="00000506000000000000" pitchFamily="2" charset="0"/>
                <a:cs typeface="Calibri" panose="020F0502020204030204" pitchFamily="34" charset="0"/>
              </a:rPr>
              <a:t>Let’s discuss how WBS helps in project planning, cost estimation, resource allocation, and risk management.</a:t>
            </a:r>
          </a:p>
        </p:txBody>
      </p:sp>
    </p:spTree>
    <p:extLst>
      <p:ext uri="{BB962C8B-B14F-4D97-AF65-F5344CB8AC3E}">
        <p14:creationId xmlns:p14="http://schemas.microsoft.com/office/powerpoint/2010/main" val="1891149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on a grid&#10;&#10;Description automatically generated">
            <a:extLst>
              <a:ext uri="{FF2B5EF4-FFF2-40B4-BE49-F238E27FC236}">
                <a16:creationId xmlns:a16="http://schemas.microsoft.com/office/drawing/2014/main" id="{23EE75AE-6916-62E0-7725-BC9EFBD6B98A}"/>
              </a:ext>
            </a:extLst>
          </p:cNvPr>
          <p:cNvPicPr>
            <a:picLocks noChangeAspect="1"/>
          </p:cNvPicPr>
          <p:nvPr/>
        </p:nvPicPr>
        <p:blipFill>
          <a:blip r:embed="rId2"/>
          <a:stretch>
            <a:fillRect/>
          </a:stretch>
        </p:blipFill>
        <p:spPr>
          <a:xfrm>
            <a:off x="7952" y="1"/>
            <a:ext cx="9144000" cy="5143500"/>
          </a:xfrm>
          <a:prstGeom prst="rect">
            <a:avLst/>
          </a:prstGeom>
        </p:spPr>
      </p:pic>
      <p:sp>
        <p:nvSpPr>
          <p:cNvPr id="2" name="Title 1">
            <a:extLst>
              <a:ext uri="{FF2B5EF4-FFF2-40B4-BE49-F238E27FC236}">
                <a16:creationId xmlns:a16="http://schemas.microsoft.com/office/drawing/2014/main" id="{710167C4-181A-B349-5F84-F1AEE678B56D}"/>
              </a:ext>
            </a:extLst>
          </p:cNvPr>
          <p:cNvSpPr>
            <a:spLocks noGrp="1"/>
          </p:cNvSpPr>
          <p:nvPr>
            <p:ph type="ctrTitle"/>
          </p:nvPr>
        </p:nvSpPr>
        <p:spPr>
          <a:xfrm>
            <a:off x="5486398" y="103367"/>
            <a:ext cx="3522429" cy="851700"/>
          </a:xfrm>
        </p:spPr>
        <p:txBody>
          <a:bodyPr/>
          <a:lstStyle/>
          <a:p>
            <a:r>
              <a:rPr lang="en-US">
                <a:solidFill>
                  <a:srgbClr val="7030A0"/>
                </a:solidFill>
              </a:rPr>
              <a:t>WORK PLAN – GANTT CHART</a:t>
            </a:r>
          </a:p>
        </p:txBody>
      </p:sp>
      <p:sp>
        <p:nvSpPr>
          <p:cNvPr id="12" name="Rectangle: Single Corner Snipped 11">
            <a:extLst>
              <a:ext uri="{FF2B5EF4-FFF2-40B4-BE49-F238E27FC236}">
                <a16:creationId xmlns:a16="http://schemas.microsoft.com/office/drawing/2014/main" id="{EBA252AD-7914-87F6-013D-20A8B384E140}"/>
              </a:ext>
            </a:extLst>
          </p:cNvPr>
          <p:cNvSpPr/>
          <p:nvPr/>
        </p:nvSpPr>
        <p:spPr>
          <a:xfrm>
            <a:off x="-39758" y="2934940"/>
            <a:ext cx="8499944" cy="2240363"/>
          </a:xfrm>
          <a:custGeom>
            <a:avLst/>
            <a:gdLst>
              <a:gd name="connsiteX0" fmla="*/ 0 w 7156174"/>
              <a:gd name="connsiteY0" fmla="*/ 0 h 1939208"/>
              <a:gd name="connsiteX1" fmla="*/ 6186570 w 7156174"/>
              <a:gd name="connsiteY1" fmla="*/ 0 h 1939208"/>
              <a:gd name="connsiteX2" fmla="*/ 7156174 w 7156174"/>
              <a:gd name="connsiteY2" fmla="*/ 969604 h 1939208"/>
              <a:gd name="connsiteX3" fmla="*/ 7156174 w 7156174"/>
              <a:gd name="connsiteY3" fmla="*/ 1939208 h 1939208"/>
              <a:gd name="connsiteX4" fmla="*/ 0 w 7156174"/>
              <a:gd name="connsiteY4" fmla="*/ 1939208 h 1939208"/>
              <a:gd name="connsiteX5" fmla="*/ 0 w 7156174"/>
              <a:gd name="connsiteY5" fmla="*/ 0 h 1939208"/>
              <a:gd name="connsiteX0" fmla="*/ 0 w 7156174"/>
              <a:gd name="connsiteY0" fmla="*/ 0 h 1939208"/>
              <a:gd name="connsiteX1" fmla="*/ 4508845 w 7156174"/>
              <a:gd name="connsiteY1" fmla="*/ 0 h 1939208"/>
              <a:gd name="connsiteX2" fmla="*/ 7156174 w 7156174"/>
              <a:gd name="connsiteY2" fmla="*/ 969604 h 1939208"/>
              <a:gd name="connsiteX3" fmla="*/ 7156174 w 7156174"/>
              <a:gd name="connsiteY3" fmla="*/ 1939208 h 1939208"/>
              <a:gd name="connsiteX4" fmla="*/ 0 w 7156174"/>
              <a:gd name="connsiteY4" fmla="*/ 1939208 h 1939208"/>
              <a:gd name="connsiteX5" fmla="*/ 0 w 7156174"/>
              <a:gd name="connsiteY5" fmla="*/ 0 h 1939208"/>
              <a:gd name="connsiteX0" fmla="*/ 0 w 7156174"/>
              <a:gd name="connsiteY0" fmla="*/ 0 h 1939208"/>
              <a:gd name="connsiteX1" fmla="*/ 4087426 w 7156174"/>
              <a:gd name="connsiteY1" fmla="*/ 145566 h 1939208"/>
              <a:gd name="connsiteX2" fmla="*/ 7156174 w 7156174"/>
              <a:gd name="connsiteY2" fmla="*/ 969604 h 1939208"/>
              <a:gd name="connsiteX3" fmla="*/ 7156174 w 7156174"/>
              <a:gd name="connsiteY3" fmla="*/ 1939208 h 1939208"/>
              <a:gd name="connsiteX4" fmla="*/ 0 w 7156174"/>
              <a:gd name="connsiteY4" fmla="*/ 1939208 h 1939208"/>
              <a:gd name="connsiteX5" fmla="*/ 0 w 7156174"/>
              <a:gd name="connsiteY5" fmla="*/ 0 h 1939208"/>
              <a:gd name="connsiteX0" fmla="*/ 0 w 7156174"/>
              <a:gd name="connsiteY0" fmla="*/ 0 h 1939208"/>
              <a:gd name="connsiteX1" fmla="*/ 3037854 w 7156174"/>
              <a:gd name="connsiteY1" fmla="*/ 6932 h 1939208"/>
              <a:gd name="connsiteX2" fmla="*/ 7156174 w 7156174"/>
              <a:gd name="connsiteY2" fmla="*/ 969604 h 1939208"/>
              <a:gd name="connsiteX3" fmla="*/ 7156174 w 7156174"/>
              <a:gd name="connsiteY3" fmla="*/ 1939208 h 1939208"/>
              <a:gd name="connsiteX4" fmla="*/ 0 w 7156174"/>
              <a:gd name="connsiteY4" fmla="*/ 1939208 h 1939208"/>
              <a:gd name="connsiteX5" fmla="*/ 0 w 7156174"/>
              <a:gd name="connsiteY5" fmla="*/ 0 h 1939208"/>
              <a:gd name="connsiteX0" fmla="*/ 0 w 7156174"/>
              <a:gd name="connsiteY0" fmla="*/ 0 h 1939208"/>
              <a:gd name="connsiteX1" fmla="*/ 2950390 w 7156174"/>
              <a:gd name="connsiteY1" fmla="*/ 13864 h 1939208"/>
              <a:gd name="connsiteX2" fmla="*/ 7156174 w 7156174"/>
              <a:gd name="connsiteY2" fmla="*/ 969604 h 1939208"/>
              <a:gd name="connsiteX3" fmla="*/ 7156174 w 7156174"/>
              <a:gd name="connsiteY3" fmla="*/ 1939208 h 1939208"/>
              <a:gd name="connsiteX4" fmla="*/ 0 w 7156174"/>
              <a:gd name="connsiteY4" fmla="*/ 1939208 h 1939208"/>
              <a:gd name="connsiteX5" fmla="*/ 0 w 7156174"/>
              <a:gd name="connsiteY5" fmla="*/ 0 h 1939208"/>
              <a:gd name="connsiteX0" fmla="*/ 0 w 7156174"/>
              <a:gd name="connsiteY0" fmla="*/ 0 h 1939208"/>
              <a:gd name="connsiteX1" fmla="*/ 2823169 w 7156174"/>
              <a:gd name="connsiteY1" fmla="*/ 20795 h 1939208"/>
              <a:gd name="connsiteX2" fmla="*/ 7156174 w 7156174"/>
              <a:gd name="connsiteY2" fmla="*/ 969604 h 1939208"/>
              <a:gd name="connsiteX3" fmla="*/ 7156174 w 7156174"/>
              <a:gd name="connsiteY3" fmla="*/ 1939208 h 1939208"/>
              <a:gd name="connsiteX4" fmla="*/ 0 w 7156174"/>
              <a:gd name="connsiteY4" fmla="*/ 1939208 h 1939208"/>
              <a:gd name="connsiteX5" fmla="*/ 0 w 7156174"/>
              <a:gd name="connsiteY5" fmla="*/ 0 h 1939208"/>
              <a:gd name="connsiteX0" fmla="*/ 0 w 7156174"/>
              <a:gd name="connsiteY0" fmla="*/ 0 h 1939208"/>
              <a:gd name="connsiteX1" fmla="*/ 2807267 w 7156174"/>
              <a:gd name="connsiteY1" fmla="*/ 658509 h 1939208"/>
              <a:gd name="connsiteX2" fmla="*/ 7156174 w 7156174"/>
              <a:gd name="connsiteY2" fmla="*/ 969604 h 1939208"/>
              <a:gd name="connsiteX3" fmla="*/ 7156174 w 7156174"/>
              <a:gd name="connsiteY3" fmla="*/ 1939208 h 1939208"/>
              <a:gd name="connsiteX4" fmla="*/ 0 w 7156174"/>
              <a:gd name="connsiteY4" fmla="*/ 1939208 h 1939208"/>
              <a:gd name="connsiteX5" fmla="*/ 0 w 7156174"/>
              <a:gd name="connsiteY5" fmla="*/ 0 h 1939208"/>
              <a:gd name="connsiteX0" fmla="*/ 0 w 7156174"/>
              <a:gd name="connsiteY0" fmla="*/ 0 h 1939208"/>
              <a:gd name="connsiteX1" fmla="*/ 2687998 w 7156174"/>
              <a:gd name="connsiteY1" fmla="*/ 13864 h 1939208"/>
              <a:gd name="connsiteX2" fmla="*/ 7156174 w 7156174"/>
              <a:gd name="connsiteY2" fmla="*/ 969604 h 1939208"/>
              <a:gd name="connsiteX3" fmla="*/ 7156174 w 7156174"/>
              <a:gd name="connsiteY3" fmla="*/ 1939208 h 1939208"/>
              <a:gd name="connsiteX4" fmla="*/ 0 w 7156174"/>
              <a:gd name="connsiteY4" fmla="*/ 1939208 h 1939208"/>
              <a:gd name="connsiteX5" fmla="*/ 0 w 7156174"/>
              <a:gd name="connsiteY5" fmla="*/ 0 h 1939208"/>
              <a:gd name="connsiteX0" fmla="*/ 0 w 7156174"/>
              <a:gd name="connsiteY0" fmla="*/ 0 h 1939208"/>
              <a:gd name="connsiteX1" fmla="*/ 2687998 w 7156174"/>
              <a:gd name="connsiteY1" fmla="*/ 13864 h 1939208"/>
              <a:gd name="connsiteX2" fmla="*/ 7156174 w 7156174"/>
              <a:gd name="connsiteY2" fmla="*/ 969604 h 1939208"/>
              <a:gd name="connsiteX3" fmla="*/ 7156174 w 7156174"/>
              <a:gd name="connsiteY3" fmla="*/ 1939208 h 1939208"/>
              <a:gd name="connsiteX4" fmla="*/ 0 w 7156174"/>
              <a:gd name="connsiteY4" fmla="*/ 1939208 h 1939208"/>
              <a:gd name="connsiteX5" fmla="*/ 0 w 7156174"/>
              <a:gd name="connsiteY5" fmla="*/ 0 h 1939208"/>
              <a:gd name="connsiteX0" fmla="*/ 0 w 7156174"/>
              <a:gd name="connsiteY0" fmla="*/ 0 h 1939208"/>
              <a:gd name="connsiteX1" fmla="*/ 2886781 w 7156174"/>
              <a:gd name="connsiteY1" fmla="*/ 13864 h 1939208"/>
              <a:gd name="connsiteX2" fmla="*/ 7156174 w 7156174"/>
              <a:gd name="connsiteY2" fmla="*/ 969604 h 1939208"/>
              <a:gd name="connsiteX3" fmla="*/ 7156174 w 7156174"/>
              <a:gd name="connsiteY3" fmla="*/ 1939208 h 1939208"/>
              <a:gd name="connsiteX4" fmla="*/ 0 w 7156174"/>
              <a:gd name="connsiteY4" fmla="*/ 1939208 h 1939208"/>
              <a:gd name="connsiteX5" fmla="*/ 0 w 7156174"/>
              <a:gd name="connsiteY5" fmla="*/ 0 h 1939208"/>
              <a:gd name="connsiteX0" fmla="*/ 0 w 7156174"/>
              <a:gd name="connsiteY0" fmla="*/ 0 h 1939208"/>
              <a:gd name="connsiteX1" fmla="*/ 2886781 w 7156174"/>
              <a:gd name="connsiteY1" fmla="*/ 13864 h 1939208"/>
              <a:gd name="connsiteX2" fmla="*/ 7156174 w 7156174"/>
              <a:gd name="connsiteY2" fmla="*/ 969604 h 1939208"/>
              <a:gd name="connsiteX3" fmla="*/ 7156174 w 7156174"/>
              <a:gd name="connsiteY3" fmla="*/ 1939208 h 1939208"/>
              <a:gd name="connsiteX4" fmla="*/ 0 w 7156174"/>
              <a:gd name="connsiteY4" fmla="*/ 1939208 h 1939208"/>
              <a:gd name="connsiteX5" fmla="*/ 0 w 7156174"/>
              <a:gd name="connsiteY5" fmla="*/ 0 h 1939208"/>
              <a:gd name="connsiteX0" fmla="*/ 0 w 7156174"/>
              <a:gd name="connsiteY0" fmla="*/ 0 h 1939208"/>
              <a:gd name="connsiteX1" fmla="*/ 2886781 w 7156174"/>
              <a:gd name="connsiteY1" fmla="*/ 13864 h 1939208"/>
              <a:gd name="connsiteX2" fmla="*/ 7156174 w 7156174"/>
              <a:gd name="connsiteY2" fmla="*/ 969604 h 1939208"/>
              <a:gd name="connsiteX3" fmla="*/ 7156174 w 7156174"/>
              <a:gd name="connsiteY3" fmla="*/ 1939208 h 1939208"/>
              <a:gd name="connsiteX4" fmla="*/ 0 w 7156174"/>
              <a:gd name="connsiteY4" fmla="*/ 1939208 h 1939208"/>
              <a:gd name="connsiteX5" fmla="*/ 0 w 7156174"/>
              <a:gd name="connsiteY5" fmla="*/ 0 h 1939208"/>
              <a:gd name="connsiteX0" fmla="*/ 0 w 7156174"/>
              <a:gd name="connsiteY0" fmla="*/ 0 h 1939208"/>
              <a:gd name="connsiteX1" fmla="*/ 2886781 w 7156174"/>
              <a:gd name="connsiteY1" fmla="*/ 13864 h 1939208"/>
              <a:gd name="connsiteX2" fmla="*/ 7148223 w 7156174"/>
              <a:gd name="connsiteY2" fmla="*/ 1142897 h 1939208"/>
              <a:gd name="connsiteX3" fmla="*/ 7156174 w 7156174"/>
              <a:gd name="connsiteY3" fmla="*/ 1939208 h 1939208"/>
              <a:gd name="connsiteX4" fmla="*/ 0 w 7156174"/>
              <a:gd name="connsiteY4" fmla="*/ 1939208 h 1939208"/>
              <a:gd name="connsiteX5" fmla="*/ 0 w 7156174"/>
              <a:gd name="connsiteY5" fmla="*/ 0 h 1939208"/>
              <a:gd name="connsiteX0" fmla="*/ 0 w 7156174"/>
              <a:gd name="connsiteY0" fmla="*/ 0 h 1939208"/>
              <a:gd name="connsiteX1" fmla="*/ 2886781 w 7156174"/>
              <a:gd name="connsiteY1" fmla="*/ 13864 h 1939208"/>
              <a:gd name="connsiteX2" fmla="*/ 7116418 w 7156174"/>
              <a:gd name="connsiteY2" fmla="*/ 1198350 h 1939208"/>
              <a:gd name="connsiteX3" fmla="*/ 7156174 w 7156174"/>
              <a:gd name="connsiteY3" fmla="*/ 1939208 h 1939208"/>
              <a:gd name="connsiteX4" fmla="*/ 0 w 7156174"/>
              <a:gd name="connsiteY4" fmla="*/ 1939208 h 1939208"/>
              <a:gd name="connsiteX5" fmla="*/ 0 w 7156174"/>
              <a:gd name="connsiteY5" fmla="*/ 0 h 1939208"/>
              <a:gd name="connsiteX0" fmla="*/ 0 w 7375081"/>
              <a:gd name="connsiteY0" fmla="*/ 0 h 1939208"/>
              <a:gd name="connsiteX1" fmla="*/ 2886781 w 7375081"/>
              <a:gd name="connsiteY1" fmla="*/ 13864 h 1939208"/>
              <a:gd name="connsiteX2" fmla="*/ 7116418 w 7375081"/>
              <a:gd name="connsiteY2" fmla="*/ 1198350 h 1939208"/>
              <a:gd name="connsiteX3" fmla="*/ 7156174 w 7375081"/>
              <a:gd name="connsiteY3" fmla="*/ 1939208 h 1939208"/>
              <a:gd name="connsiteX4" fmla="*/ 0 w 7375081"/>
              <a:gd name="connsiteY4" fmla="*/ 1939208 h 1939208"/>
              <a:gd name="connsiteX5" fmla="*/ 0 w 7375081"/>
              <a:gd name="connsiteY5" fmla="*/ 0 h 1939208"/>
              <a:gd name="connsiteX0" fmla="*/ 0 w 8499944"/>
              <a:gd name="connsiteY0" fmla="*/ 0 h 1939208"/>
              <a:gd name="connsiteX1" fmla="*/ 2886781 w 8499944"/>
              <a:gd name="connsiteY1" fmla="*/ 13864 h 1939208"/>
              <a:gd name="connsiteX2" fmla="*/ 7116418 w 8499944"/>
              <a:gd name="connsiteY2" fmla="*/ 1198350 h 1939208"/>
              <a:gd name="connsiteX3" fmla="*/ 8499944 w 8499944"/>
              <a:gd name="connsiteY3" fmla="*/ 1904550 h 1939208"/>
              <a:gd name="connsiteX4" fmla="*/ 0 w 8499944"/>
              <a:gd name="connsiteY4" fmla="*/ 1939208 h 1939208"/>
              <a:gd name="connsiteX5" fmla="*/ 0 w 8499944"/>
              <a:gd name="connsiteY5" fmla="*/ 0 h 1939208"/>
              <a:gd name="connsiteX0" fmla="*/ 0 w 8499944"/>
              <a:gd name="connsiteY0" fmla="*/ 0 h 1939208"/>
              <a:gd name="connsiteX1" fmla="*/ 2886781 w 8499944"/>
              <a:gd name="connsiteY1" fmla="*/ 13864 h 1939208"/>
              <a:gd name="connsiteX2" fmla="*/ 7116418 w 8499944"/>
              <a:gd name="connsiteY2" fmla="*/ 1198350 h 1939208"/>
              <a:gd name="connsiteX3" fmla="*/ 8499944 w 8499944"/>
              <a:gd name="connsiteY3" fmla="*/ 1904550 h 1939208"/>
              <a:gd name="connsiteX4" fmla="*/ 0 w 8499944"/>
              <a:gd name="connsiteY4" fmla="*/ 1939208 h 1939208"/>
              <a:gd name="connsiteX5" fmla="*/ 0 w 8499944"/>
              <a:gd name="connsiteY5" fmla="*/ 0 h 1939208"/>
              <a:gd name="connsiteX0" fmla="*/ 0 w 8499944"/>
              <a:gd name="connsiteY0" fmla="*/ 0 h 1939208"/>
              <a:gd name="connsiteX1" fmla="*/ 2886781 w 8499944"/>
              <a:gd name="connsiteY1" fmla="*/ 13864 h 1939208"/>
              <a:gd name="connsiteX2" fmla="*/ 4214190 w 8499944"/>
              <a:gd name="connsiteY2" fmla="*/ 352723 h 1939208"/>
              <a:gd name="connsiteX3" fmla="*/ 7116418 w 8499944"/>
              <a:gd name="connsiteY3" fmla="*/ 1198350 h 1939208"/>
              <a:gd name="connsiteX4" fmla="*/ 8499944 w 8499944"/>
              <a:gd name="connsiteY4" fmla="*/ 1904550 h 1939208"/>
              <a:gd name="connsiteX5" fmla="*/ 0 w 8499944"/>
              <a:gd name="connsiteY5" fmla="*/ 1939208 h 1939208"/>
              <a:gd name="connsiteX6" fmla="*/ 0 w 8499944"/>
              <a:gd name="connsiteY6" fmla="*/ 0 h 1939208"/>
              <a:gd name="connsiteX0" fmla="*/ 0 w 8499944"/>
              <a:gd name="connsiteY0" fmla="*/ 13863 h 1953071"/>
              <a:gd name="connsiteX1" fmla="*/ 2393801 w 8499944"/>
              <a:gd name="connsiteY1" fmla="*/ 0 h 1953071"/>
              <a:gd name="connsiteX2" fmla="*/ 4214190 w 8499944"/>
              <a:gd name="connsiteY2" fmla="*/ 366586 h 1953071"/>
              <a:gd name="connsiteX3" fmla="*/ 7116418 w 8499944"/>
              <a:gd name="connsiteY3" fmla="*/ 1212213 h 1953071"/>
              <a:gd name="connsiteX4" fmla="*/ 8499944 w 8499944"/>
              <a:gd name="connsiteY4" fmla="*/ 1918413 h 1953071"/>
              <a:gd name="connsiteX5" fmla="*/ 0 w 8499944"/>
              <a:gd name="connsiteY5" fmla="*/ 1953071 h 1953071"/>
              <a:gd name="connsiteX6" fmla="*/ 0 w 8499944"/>
              <a:gd name="connsiteY6" fmla="*/ 13863 h 1953071"/>
              <a:gd name="connsiteX0" fmla="*/ 0 w 8499944"/>
              <a:gd name="connsiteY0" fmla="*/ 13863 h 1953071"/>
              <a:gd name="connsiteX1" fmla="*/ 2393801 w 8499944"/>
              <a:gd name="connsiteY1" fmla="*/ 0 h 1953071"/>
              <a:gd name="connsiteX2" fmla="*/ 4214190 w 8499944"/>
              <a:gd name="connsiteY2" fmla="*/ 415109 h 1953071"/>
              <a:gd name="connsiteX3" fmla="*/ 7116418 w 8499944"/>
              <a:gd name="connsiteY3" fmla="*/ 1212213 h 1953071"/>
              <a:gd name="connsiteX4" fmla="*/ 8499944 w 8499944"/>
              <a:gd name="connsiteY4" fmla="*/ 1918413 h 1953071"/>
              <a:gd name="connsiteX5" fmla="*/ 0 w 8499944"/>
              <a:gd name="connsiteY5" fmla="*/ 1953071 h 1953071"/>
              <a:gd name="connsiteX6" fmla="*/ 0 w 8499944"/>
              <a:gd name="connsiteY6" fmla="*/ 13863 h 1953071"/>
              <a:gd name="connsiteX0" fmla="*/ 0 w 8499944"/>
              <a:gd name="connsiteY0" fmla="*/ 13863 h 1953071"/>
              <a:gd name="connsiteX1" fmla="*/ 2393801 w 8499944"/>
              <a:gd name="connsiteY1" fmla="*/ 0 h 1953071"/>
              <a:gd name="connsiteX2" fmla="*/ 4214190 w 8499944"/>
              <a:gd name="connsiteY2" fmla="*/ 470563 h 1953071"/>
              <a:gd name="connsiteX3" fmla="*/ 7116418 w 8499944"/>
              <a:gd name="connsiteY3" fmla="*/ 1212213 h 1953071"/>
              <a:gd name="connsiteX4" fmla="*/ 8499944 w 8499944"/>
              <a:gd name="connsiteY4" fmla="*/ 1918413 h 1953071"/>
              <a:gd name="connsiteX5" fmla="*/ 0 w 8499944"/>
              <a:gd name="connsiteY5" fmla="*/ 1953071 h 1953071"/>
              <a:gd name="connsiteX6" fmla="*/ 0 w 8499944"/>
              <a:gd name="connsiteY6" fmla="*/ 13863 h 1953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9944" h="1953071">
                <a:moveTo>
                  <a:pt x="0" y="13863"/>
                </a:moveTo>
                <a:lnTo>
                  <a:pt x="2393801" y="0"/>
                </a:lnTo>
                <a:cubicBezTo>
                  <a:pt x="3033881" y="73806"/>
                  <a:pt x="3509251" y="273149"/>
                  <a:pt x="4214190" y="470563"/>
                </a:cubicBezTo>
                <a:cubicBezTo>
                  <a:pt x="4919130" y="667977"/>
                  <a:pt x="6339840" y="968594"/>
                  <a:pt x="7116418" y="1212213"/>
                </a:cubicBezTo>
                <a:cubicBezTo>
                  <a:pt x="7675660" y="1505377"/>
                  <a:pt x="8497294" y="1652976"/>
                  <a:pt x="8499944" y="1918413"/>
                </a:cubicBezTo>
                <a:lnTo>
                  <a:pt x="0" y="1953071"/>
                </a:lnTo>
                <a:lnTo>
                  <a:pt x="0" y="13863"/>
                </a:lnTo>
                <a:close/>
              </a:path>
            </a:pathLst>
          </a:custGeom>
          <a:gradFill flip="none" rotWithShape="1">
            <a:gsLst>
              <a:gs pos="0">
                <a:schemeClr val="tx2">
                  <a:lumMod val="90000"/>
                </a:schemeClr>
              </a:gs>
              <a:gs pos="50000">
                <a:schemeClr val="bg1">
                  <a:lumMod val="95000"/>
                </a:schemeClr>
              </a:gs>
              <a:gs pos="100000">
                <a:schemeClr val="bg1"/>
              </a:gs>
            </a:gsLst>
            <a:lin ang="18900000" scaled="1"/>
            <a:tileRect/>
          </a:gradFill>
          <a:ln>
            <a:no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630;p36">
            <a:extLst>
              <a:ext uri="{FF2B5EF4-FFF2-40B4-BE49-F238E27FC236}">
                <a16:creationId xmlns:a16="http://schemas.microsoft.com/office/drawing/2014/main" id="{990324C3-A692-422C-A1AC-138B8484D711}"/>
              </a:ext>
            </a:extLst>
          </p:cNvPr>
          <p:cNvSpPr txBox="1">
            <a:spLocks/>
          </p:cNvSpPr>
          <p:nvPr/>
        </p:nvSpPr>
        <p:spPr>
          <a:xfrm>
            <a:off x="-19295" y="3018467"/>
            <a:ext cx="3255203" cy="7866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rgbClr val="00B0F0"/>
              </a:buClr>
              <a:buFont typeface="Arial" panose="020B0604020202020204" pitchFamily="34" charset="0"/>
              <a:buChar char="•"/>
            </a:pPr>
            <a:r>
              <a:rPr lang="en-US">
                <a:solidFill>
                  <a:srgbClr val="00B0F0"/>
                </a:solidFill>
                <a:latin typeface="Barlow Semi Condensed" panose="00000506000000000000" pitchFamily="2" charset="0"/>
                <a:cs typeface="Calibri" panose="020F0502020204030204" pitchFamily="34" charset="0"/>
              </a:rPr>
              <a:t>Gantt Chart provides the timeline and progress of tasks/activities in project.</a:t>
            </a:r>
          </a:p>
        </p:txBody>
      </p:sp>
      <p:sp>
        <p:nvSpPr>
          <p:cNvPr id="6" name="Google Shape;630;p36">
            <a:extLst>
              <a:ext uri="{FF2B5EF4-FFF2-40B4-BE49-F238E27FC236}">
                <a16:creationId xmlns:a16="http://schemas.microsoft.com/office/drawing/2014/main" id="{99356CF2-2746-F45B-B163-1771488A184B}"/>
              </a:ext>
            </a:extLst>
          </p:cNvPr>
          <p:cNvSpPr txBox="1">
            <a:spLocks/>
          </p:cNvSpPr>
          <p:nvPr/>
        </p:nvSpPr>
        <p:spPr>
          <a:xfrm>
            <a:off x="-19296" y="3443984"/>
            <a:ext cx="8217093" cy="1623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rgbClr val="00B0F0"/>
              </a:buClr>
              <a:buFont typeface="Arial" panose="020B0604020202020204" pitchFamily="34" charset="0"/>
              <a:buChar char="•"/>
            </a:pPr>
            <a:r>
              <a:rPr lang="en-US">
                <a:solidFill>
                  <a:srgbClr val="00B0F0"/>
                </a:solidFill>
                <a:latin typeface="Barlow Semi Condensed" panose="00000506000000000000" pitchFamily="2" charset="0"/>
                <a:cs typeface="Calibri" panose="020F0502020204030204" pitchFamily="34" charset="0"/>
              </a:rPr>
              <a:t>It also indicates dependencies between tasks.</a:t>
            </a:r>
          </a:p>
          <a:p>
            <a:pPr marL="285750" indent="-285750">
              <a:buClr>
                <a:srgbClr val="00B0F0"/>
              </a:buClr>
              <a:buFont typeface="Arial" panose="020B0604020202020204" pitchFamily="34" charset="0"/>
              <a:buChar char="•"/>
            </a:pPr>
            <a:r>
              <a:rPr lang="en-US">
                <a:solidFill>
                  <a:srgbClr val="00B0F0"/>
                </a:solidFill>
                <a:latin typeface="Barlow Semi Condensed" panose="00000506000000000000" pitchFamily="2" charset="0"/>
                <a:cs typeface="Calibri" panose="020F0502020204030204" pitchFamily="34" charset="0"/>
              </a:rPr>
              <a:t>Sometimes, until one task is finished, we can't go on to the next one.</a:t>
            </a:r>
          </a:p>
          <a:p>
            <a:pPr marL="285750" indent="-285750">
              <a:buClr>
                <a:srgbClr val="00B0F0"/>
              </a:buClr>
              <a:buFont typeface="Arial" panose="020B0604020202020204" pitchFamily="34" charset="0"/>
              <a:buChar char="•"/>
            </a:pPr>
            <a:r>
              <a:rPr lang="en-US">
                <a:solidFill>
                  <a:srgbClr val="00B0F0"/>
                </a:solidFill>
                <a:latin typeface="Barlow Semi Condensed" panose="00000506000000000000" pitchFamily="2" charset="0"/>
                <a:cs typeface="Calibri" panose="020F0502020204030204" pitchFamily="34" charset="0"/>
              </a:rPr>
              <a:t>Each task's bar on the chart represents its duration.</a:t>
            </a:r>
          </a:p>
          <a:p>
            <a:pPr marL="285750" indent="-285750">
              <a:buClr>
                <a:srgbClr val="00B0F0"/>
              </a:buClr>
              <a:buFont typeface="Arial" panose="020B0604020202020204" pitchFamily="34" charset="0"/>
              <a:buChar char="•"/>
            </a:pPr>
            <a:r>
              <a:rPr lang="en-US">
                <a:solidFill>
                  <a:srgbClr val="00B0F0"/>
                </a:solidFill>
                <a:latin typeface="Barlow Semi Condensed" panose="00000506000000000000" pitchFamily="2" charset="0"/>
                <a:cs typeface="Calibri" panose="020F0502020204030204" pitchFamily="34" charset="0"/>
              </a:rPr>
              <a:t>We can keep track of all the tasks and how much time each has taken.</a:t>
            </a:r>
          </a:p>
          <a:p>
            <a:pPr marL="285750" indent="-285750">
              <a:buClr>
                <a:srgbClr val="00B0F0"/>
              </a:buClr>
              <a:buFont typeface="Arial" panose="020B0604020202020204" pitchFamily="34" charset="0"/>
              <a:buChar char="•"/>
            </a:pPr>
            <a:r>
              <a:rPr lang="en-US">
                <a:solidFill>
                  <a:srgbClr val="00B0F0"/>
                </a:solidFill>
                <a:latin typeface="Barlow Semi Condensed" panose="00000506000000000000" pitchFamily="2" charset="0"/>
                <a:cs typeface="Calibri" panose="020F0502020204030204" pitchFamily="34" charset="0"/>
              </a:rPr>
              <a:t>Longer bars represent tasks with longer durations, while shorter bars represent shorter tasks.</a:t>
            </a:r>
          </a:p>
          <a:p>
            <a:pPr marL="285750" indent="-285750">
              <a:buClr>
                <a:srgbClr val="00B0F0"/>
              </a:buClr>
              <a:buFont typeface="Arial" panose="020B0604020202020204" pitchFamily="34" charset="0"/>
              <a:buChar char="•"/>
            </a:pPr>
            <a:r>
              <a:rPr lang="en-US">
                <a:solidFill>
                  <a:srgbClr val="00B0F0"/>
                </a:solidFill>
                <a:latin typeface="Barlow Semi Condensed" panose="00000506000000000000" pitchFamily="2" charset="0"/>
                <a:cs typeface="Calibri" panose="020F0502020204030204" pitchFamily="34" charset="0"/>
              </a:rPr>
              <a:t>Gantt charts also include information about resource allocation, such as assigning specific team members or resources to each task.</a:t>
            </a:r>
          </a:p>
        </p:txBody>
      </p:sp>
      <p:sp>
        <p:nvSpPr>
          <p:cNvPr id="13" name="Google Shape;630;p36">
            <a:extLst>
              <a:ext uri="{FF2B5EF4-FFF2-40B4-BE49-F238E27FC236}">
                <a16:creationId xmlns:a16="http://schemas.microsoft.com/office/drawing/2014/main" id="{AB864B07-8A53-9927-4D1F-47A081C30454}"/>
              </a:ext>
            </a:extLst>
          </p:cNvPr>
          <p:cNvSpPr txBox="1">
            <a:spLocks/>
          </p:cNvSpPr>
          <p:nvPr/>
        </p:nvSpPr>
        <p:spPr>
          <a:xfrm>
            <a:off x="3073623" y="995237"/>
            <a:ext cx="1347302" cy="3897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7030A0"/>
              </a:buClr>
            </a:pPr>
            <a:r>
              <a:rPr lang="en-US">
                <a:solidFill>
                  <a:srgbClr val="0070C0"/>
                </a:solidFill>
                <a:latin typeface="Barlow Semi Condensed" panose="00000506000000000000" pitchFamily="2" charset="0"/>
                <a:cs typeface="Calibri" panose="020F0502020204030204" pitchFamily="34" charset="0"/>
              </a:rPr>
              <a:t>Project Planning</a:t>
            </a:r>
          </a:p>
        </p:txBody>
      </p:sp>
      <p:sp>
        <p:nvSpPr>
          <p:cNvPr id="15" name="Google Shape;630;p36">
            <a:extLst>
              <a:ext uri="{FF2B5EF4-FFF2-40B4-BE49-F238E27FC236}">
                <a16:creationId xmlns:a16="http://schemas.microsoft.com/office/drawing/2014/main" id="{3D053216-BD0C-41CA-D19D-AAD77631E7E4}"/>
              </a:ext>
            </a:extLst>
          </p:cNvPr>
          <p:cNvSpPr txBox="1">
            <a:spLocks/>
          </p:cNvSpPr>
          <p:nvPr/>
        </p:nvSpPr>
        <p:spPr>
          <a:xfrm>
            <a:off x="5258804" y="3069369"/>
            <a:ext cx="916097" cy="3897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7030A0"/>
              </a:buClr>
            </a:pPr>
            <a:r>
              <a:rPr lang="en-US">
                <a:solidFill>
                  <a:srgbClr val="0070C0"/>
                </a:solidFill>
                <a:latin typeface="Barlow Semi Condensed" panose="00000506000000000000" pitchFamily="2" charset="0"/>
                <a:cs typeface="Calibri" panose="020F0502020204030204" pitchFamily="34" charset="0"/>
              </a:rPr>
              <a:t>Control</a:t>
            </a:r>
          </a:p>
        </p:txBody>
      </p:sp>
      <p:sp>
        <p:nvSpPr>
          <p:cNvPr id="16" name="Google Shape;630;p36">
            <a:extLst>
              <a:ext uri="{FF2B5EF4-FFF2-40B4-BE49-F238E27FC236}">
                <a16:creationId xmlns:a16="http://schemas.microsoft.com/office/drawing/2014/main" id="{85602B81-EE6D-F2A4-D15B-355A73C18AA0}"/>
              </a:ext>
            </a:extLst>
          </p:cNvPr>
          <p:cNvSpPr txBox="1">
            <a:spLocks/>
          </p:cNvSpPr>
          <p:nvPr/>
        </p:nvSpPr>
        <p:spPr>
          <a:xfrm>
            <a:off x="5258805" y="1936949"/>
            <a:ext cx="916097" cy="3897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7030A0"/>
              </a:buClr>
            </a:pPr>
            <a:r>
              <a:rPr lang="en-US">
                <a:solidFill>
                  <a:srgbClr val="0070C0"/>
                </a:solidFill>
                <a:latin typeface="Barlow Semi Condensed" panose="00000506000000000000" pitchFamily="2" charset="0"/>
                <a:cs typeface="Calibri" panose="020F0502020204030204" pitchFamily="34" charset="0"/>
              </a:rPr>
              <a:t>Execution</a:t>
            </a:r>
          </a:p>
        </p:txBody>
      </p:sp>
      <p:sp>
        <p:nvSpPr>
          <p:cNvPr id="17" name="Google Shape;630;p36">
            <a:extLst>
              <a:ext uri="{FF2B5EF4-FFF2-40B4-BE49-F238E27FC236}">
                <a16:creationId xmlns:a16="http://schemas.microsoft.com/office/drawing/2014/main" id="{3B9E38BB-6C6B-DFDC-13DA-5D4FFE548C76}"/>
              </a:ext>
            </a:extLst>
          </p:cNvPr>
          <p:cNvSpPr txBox="1">
            <a:spLocks/>
          </p:cNvSpPr>
          <p:nvPr/>
        </p:nvSpPr>
        <p:spPr>
          <a:xfrm>
            <a:off x="8092730" y="4140557"/>
            <a:ext cx="916097" cy="3897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7030A0"/>
              </a:buClr>
            </a:pPr>
            <a:r>
              <a:rPr lang="en-US">
                <a:solidFill>
                  <a:srgbClr val="0070C0"/>
                </a:solidFill>
                <a:latin typeface="Barlow Semi Condensed" panose="00000506000000000000" pitchFamily="2" charset="0"/>
                <a:cs typeface="Calibri" panose="020F0502020204030204" pitchFamily="34" charset="0"/>
              </a:rPr>
              <a:t>Closeout</a:t>
            </a:r>
          </a:p>
        </p:txBody>
      </p:sp>
      <p:sp>
        <p:nvSpPr>
          <p:cNvPr id="18" name="Google Shape;630;p36">
            <a:extLst>
              <a:ext uri="{FF2B5EF4-FFF2-40B4-BE49-F238E27FC236}">
                <a16:creationId xmlns:a16="http://schemas.microsoft.com/office/drawing/2014/main" id="{686BB328-B1B7-E166-09AE-DBCF62664AE1}"/>
              </a:ext>
            </a:extLst>
          </p:cNvPr>
          <p:cNvSpPr txBox="1">
            <a:spLocks/>
          </p:cNvSpPr>
          <p:nvPr/>
        </p:nvSpPr>
        <p:spPr>
          <a:xfrm>
            <a:off x="1724583" y="412103"/>
            <a:ext cx="1471841" cy="3897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7030A0"/>
              </a:buClr>
            </a:pPr>
            <a:r>
              <a:rPr lang="en-US">
                <a:solidFill>
                  <a:srgbClr val="0070C0"/>
                </a:solidFill>
                <a:latin typeface="Barlow Semi Condensed" panose="00000506000000000000" pitchFamily="2" charset="0"/>
                <a:cs typeface="Calibri" panose="020F0502020204030204" pitchFamily="34" charset="0"/>
              </a:rPr>
              <a:t>Project Initiation</a:t>
            </a:r>
          </a:p>
        </p:txBody>
      </p:sp>
    </p:spTree>
    <p:extLst>
      <p:ext uri="{BB962C8B-B14F-4D97-AF65-F5344CB8AC3E}">
        <p14:creationId xmlns:p14="http://schemas.microsoft.com/office/powerpoint/2010/main" val="138843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4" name="Google Shape;536;p32">
            <a:extLst>
              <a:ext uri="{FF2B5EF4-FFF2-40B4-BE49-F238E27FC236}">
                <a16:creationId xmlns:a16="http://schemas.microsoft.com/office/drawing/2014/main" id="{0CD63DBD-0DFF-1218-624A-886EF5C1B68F}"/>
              </a:ext>
            </a:extLst>
          </p:cNvPr>
          <p:cNvSpPr txBox="1">
            <a:spLocks noGrp="1"/>
          </p:cNvSpPr>
          <p:nvPr>
            <p:ph type="ctrTitle"/>
          </p:nvPr>
        </p:nvSpPr>
        <p:spPr>
          <a:xfrm>
            <a:off x="-2199769" y="229451"/>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COMMUNICATION PLAN</a:t>
            </a:r>
          </a:p>
        </p:txBody>
      </p:sp>
      <p:cxnSp>
        <p:nvCxnSpPr>
          <p:cNvPr id="5" name="Google Shape;537;p32">
            <a:extLst>
              <a:ext uri="{FF2B5EF4-FFF2-40B4-BE49-F238E27FC236}">
                <a16:creationId xmlns:a16="http://schemas.microsoft.com/office/drawing/2014/main" id="{35845831-D083-92C6-9F09-D700F4A4D9B2}"/>
              </a:ext>
            </a:extLst>
          </p:cNvPr>
          <p:cNvCxnSpPr>
            <a:stCxn id="11" idx="4"/>
            <a:endCxn id="13" idx="0"/>
          </p:cNvCxnSpPr>
          <p:nvPr/>
        </p:nvCxnSpPr>
        <p:spPr>
          <a:xfrm>
            <a:off x="2819674" y="2763099"/>
            <a:ext cx="835800" cy="389100"/>
          </a:xfrm>
          <a:prstGeom prst="straightConnector1">
            <a:avLst/>
          </a:prstGeom>
          <a:noFill/>
          <a:ln w="28575" cap="flat" cmpd="sng">
            <a:solidFill>
              <a:srgbClr val="11E4C1"/>
            </a:solidFill>
            <a:prstDash val="solid"/>
            <a:round/>
            <a:headEnd type="none" w="med" len="med"/>
            <a:tailEnd type="none" w="med" len="med"/>
          </a:ln>
        </p:spPr>
      </p:cxnSp>
      <p:cxnSp>
        <p:nvCxnSpPr>
          <p:cNvPr id="6" name="Google Shape;540;p32">
            <a:extLst>
              <a:ext uri="{FF2B5EF4-FFF2-40B4-BE49-F238E27FC236}">
                <a16:creationId xmlns:a16="http://schemas.microsoft.com/office/drawing/2014/main" id="{83282F7F-60A1-AD27-442C-45B929779497}"/>
              </a:ext>
            </a:extLst>
          </p:cNvPr>
          <p:cNvCxnSpPr>
            <a:stCxn id="13" idx="0"/>
            <a:endCxn id="10" idx="4"/>
          </p:cNvCxnSpPr>
          <p:nvPr/>
        </p:nvCxnSpPr>
        <p:spPr>
          <a:xfrm rot="10800000" flipH="1">
            <a:off x="3655354" y="2762964"/>
            <a:ext cx="970500" cy="389100"/>
          </a:xfrm>
          <a:prstGeom prst="straightConnector1">
            <a:avLst/>
          </a:prstGeom>
          <a:noFill/>
          <a:ln w="28575" cap="flat" cmpd="sng">
            <a:solidFill>
              <a:srgbClr val="7337D4"/>
            </a:solidFill>
            <a:prstDash val="solid"/>
            <a:round/>
            <a:headEnd type="none" w="med" len="med"/>
            <a:tailEnd type="none" w="med" len="med"/>
          </a:ln>
        </p:spPr>
      </p:cxnSp>
      <p:cxnSp>
        <p:nvCxnSpPr>
          <p:cNvPr id="7" name="Google Shape;542;p32">
            <a:extLst>
              <a:ext uri="{FF2B5EF4-FFF2-40B4-BE49-F238E27FC236}">
                <a16:creationId xmlns:a16="http://schemas.microsoft.com/office/drawing/2014/main" id="{8FD249D4-7FB3-E702-B480-EE90B7C72764}"/>
              </a:ext>
            </a:extLst>
          </p:cNvPr>
          <p:cNvCxnSpPr>
            <a:stCxn id="10" idx="4"/>
            <a:endCxn id="12" idx="0"/>
          </p:cNvCxnSpPr>
          <p:nvPr/>
        </p:nvCxnSpPr>
        <p:spPr>
          <a:xfrm>
            <a:off x="4625833" y="2763099"/>
            <a:ext cx="970500" cy="389100"/>
          </a:xfrm>
          <a:prstGeom prst="straightConnector1">
            <a:avLst/>
          </a:prstGeom>
          <a:noFill/>
          <a:ln w="28575" cap="flat" cmpd="sng">
            <a:solidFill>
              <a:srgbClr val="FFFFFF"/>
            </a:solidFill>
            <a:prstDash val="solid"/>
            <a:round/>
            <a:headEnd type="none" w="med" len="med"/>
            <a:tailEnd type="none" w="med" len="med"/>
          </a:ln>
        </p:spPr>
      </p:cxnSp>
      <p:cxnSp>
        <p:nvCxnSpPr>
          <p:cNvPr id="8" name="Google Shape;544;p32">
            <a:extLst>
              <a:ext uri="{FF2B5EF4-FFF2-40B4-BE49-F238E27FC236}">
                <a16:creationId xmlns:a16="http://schemas.microsoft.com/office/drawing/2014/main" id="{45B6F523-9858-FD39-B429-8FC981E43400}"/>
              </a:ext>
            </a:extLst>
          </p:cNvPr>
          <p:cNvCxnSpPr>
            <a:stCxn id="12" idx="0"/>
            <a:endCxn id="9" idx="4"/>
          </p:cNvCxnSpPr>
          <p:nvPr/>
        </p:nvCxnSpPr>
        <p:spPr>
          <a:xfrm rot="10800000" flipH="1">
            <a:off x="5596306" y="2762963"/>
            <a:ext cx="835800" cy="389100"/>
          </a:xfrm>
          <a:prstGeom prst="straightConnector1">
            <a:avLst/>
          </a:prstGeom>
          <a:noFill/>
          <a:ln w="28575" cap="flat" cmpd="sng">
            <a:solidFill>
              <a:srgbClr val="E613D5"/>
            </a:solidFill>
            <a:prstDash val="solid"/>
            <a:round/>
            <a:headEnd type="none" w="med" len="med"/>
            <a:tailEnd type="none" w="med" len="med"/>
          </a:ln>
        </p:spPr>
      </p:cxnSp>
      <p:sp>
        <p:nvSpPr>
          <p:cNvPr id="9" name="Google Shape;545;p32">
            <a:extLst>
              <a:ext uri="{FF2B5EF4-FFF2-40B4-BE49-F238E27FC236}">
                <a16:creationId xmlns:a16="http://schemas.microsoft.com/office/drawing/2014/main" id="{A6865685-A632-51F5-2437-71EBFD9BCD85}"/>
              </a:ext>
            </a:extLst>
          </p:cNvPr>
          <p:cNvSpPr/>
          <p:nvPr/>
        </p:nvSpPr>
        <p:spPr>
          <a:xfrm>
            <a:off x="6014086" y="1927299"/>
            <a:ext cx="835800" cy="835800"/>
          </a:xfrm>
          <a:prstGeom prst="ellipse">
            <a:avLst/>
          </a:prstGeom>
          <a:solidFill>
            <a:srgbClr val="00FFFF">
              <a:alpha val="45380"/>
            </a:srgbClr>
          </a:solidFill>
          <a:ln w="28575" cap="flat" cmpd="sng">
            <a:solidFill>
              <a:srgbClr val="00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FFFFFF"/>
                </a:solidFill>
                <a:effectLst/>
                <a:uLnTx/>
                <a:uFillTx/>
                <a:latin typeface="Saira ExtraCondensed SemiBold" panose="020B0604020202020204" charset="0"/>
                <a:ea typeface="Calibri"/>
                <a:cs typeface="Saira ExtraCondensed SemiBold" panose="020B0604020202020204" charset="0"/>
                <a:sym typeface="Calibri"/>
              </a:rPr>
              <a:t>5</a:t>
            </a:r>
            <a:endParaRPr kumimoji="0" lang="en-US" sz="2400" b="1" i="0" u="none" strike="noStrike" kern="0" cap="none" spc="0" normalizeH="0" baseline="0" noProof="0" dirty="0">
              <a:ln>
                <a:noFill/>
              </a:ln>
              <a:solidFill>
                <a:srgbClr val="FFFFFF"/>
              </a:solidFill>
              <a:effectLst/>
              <a:uLnTx/>
              <a:uFillTx/>
              <a:latin typeface="Saira ExtraCondensed SemiBold" panose="020B0604020202020204" charset="0"/>
              <a:ea typeface="Calibri"/>
              <a:cs typeface="Saira ExtraCondensed SemiBold" panose="020B0604020202020204" charset="0"/>
              <a:sym typeface="Calibri"/>
            </a:endParaRPr>
          </a:p>
        </p:txBody>
      </p:sp>
      <p:sp>
        <p:nvSpPr>
          <p:cNvPr id="10" name="Google Shape;541;p32">
            <a:extLst>
              <a:ext uri="{FF2B5EF4-FFF2-40B4-BE49-F238E27FC236}">
                <a16:creationId xmlns:a16="http://schemas.microsoft.com/office/drawing/2014/main" id="{996C9257-BD0B-EC99-0042-02FD21311D51}"/>
              </a:ext>
            </a:extLst>
          </p:cNvPr>
          <p:cNvSpPr/>
          <p:nvPr/>
        </p:nvSpPr>
        <p:spPr>
          <a:xfrm>
            <a:off x="4207933" y="1927299"/>
            <a:ext cx="835800" cy="835800"/>
          </a:xfrm>
          <a:prstGeom prst="ellipse">
            <a:avLst/>
          </a:prstGeom>
          <a:solidFill>
            <a:srgbClr val="FFFFFF">
              <a:alpha val="43080"/>
            </a:srgbClr>
          </a:solidFill>
          <a:ln w="2857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FFFFFF"/>
                </a:solidFill>
                <a:effectLst/>
                <a:uLnTx/>
                <a:uFillTx/>
                <a:latin typeface="Saira ExtraCondensed SemiBold" panose="020B0604020202020204" charset="0"/>
                <a:ea typeface="Calibri"/>
                <a:cs typeface="Saira ExtraCondensed SemiBold" panose="020B0604020202020204" charset="0"/>
                <a:sym typeface="Calibri"/>
              </a:rPr>
              <a:t>3</a:t>
            </a:r>
            <a:endParaRPr kumimoji="0" lang="en-US" sz="2400" b="1" i="0" u="none" strike="noStrike" kern="0" cap="none" spc="0" normalizeH="0" baseline="0" noProof="0" dirty="0">
              <a:ln>
                <a:noFill/>
              </a:ln>
              <a:solidFill>
                <a:srgbClr val="FFFFFF"/>
              </a:solidFill>
              <a:effectLst/>
              <a:uLnTx/>
              <a:uFillTx/>
              <a:latin typeface="Saira ExtraCondensed SemiBold" panose="020B0604020202020204" charset="0"/>
              <a:ea typeface="Calibri"/>
              <a:cs typeface="Saira ExtraCondensed SemiBold" panose="020B0604020202020204" charset="0"/>
              <a:sym typeface="Calibri"/>
            </a:endParaRPr>
          </a:p>
        </p:txBody>
      </p:sp>
      <p:sp>
        <p:nvSpPr>
          <p:cNvPr id="11" name="Google Shape;538;p32">
            <a:extLst>
              <a:ext uri="{FF2B5EF4-FFF2-40B4-BE49-F238E27FC236}">
                <a16:creationId xmlns:a16="http://schemas.microsoft.com/office/drawing/2014/main" id="{B326FE0D-5BFA-F512-C1E7-4402C10ADBDD}"/>
              </a:ext>
            </a:extLst>
          </p:cNvPr>
          <p:cNvSpPr/>
          <p:nvPr/>
        </p:nvSpPr>
        <p:spPr>
          <a:xfrm>
            <a:off x="2401774" y="1927299"/>
            <a:ext cx="835800" cy="835800"/>
          </a:xfrm>
          <a:prstGeom prst="ellipse">
            <a:avLst/>
          </a:prstGeom>
          <a:solidFill>
            <a:srgbClr val="11E4C1">
              <a:alpha val="60000"/>
            </a:srgbClr>
          </a:solidFill>
          <a:ln w="28575" cap="flat" cmpd="sng">
            <a:solidFill>
              <a:srgbClr val="11E4C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2000" b="1" i="0" u="none" strike="noStrike" cap="none" dirty="0">
                <a:solidFill>
                  <a:schemeClr val="bg1"/>
                </a:solidFill>
                <a:latin typeface="Saira ExtraCondensed SemiBold" panose="020B0604020202020204" charset="0"/>
                <a:ea typeface="Calibri"/>
                <a:cs typeface="Saira ExtraCondensed SemiBold" panose="020B0604020202020204" charset="0"/>
                <a:sym typeface="Calibri"/>
              </a:rPr>
              <a:t>1</a:t>
            </a:r>
            <a:endParaRPr sz="2400" b="1" i="0" u="none" strike="noStrike" cap="none" dirty="0">
              <a:solidFill>
                <a:schemeClr val="bg1"/>
              </a:solidFill>
              <a:latin typeface="Saira ExtraCondensed SemiBold" panose="020B0604020202020204" charset="0"/>
              <a:ea typeface="Calibri"/>
              <a:cs typeface="Saira ExtraCondensed SemiBold" panose="020B0604020202020204" charset="0"/>
              <a:sym typeface="Calibri"/>
            </a:endParaRPr>
          </a:p>
        </p:txBody>
      </p:sp>
      <p:sp>
        <p:nvSpPr>
          <p:cNvPr id="12" name="Google Shape;543;p32">
            <a:extLst>
              <a:ext uri="{FF2B5EF4-FFF2-40B4-BE49-F238E27FC236}">
                <a16:creationId xmlns:a16="http://schemas.microsoft.com/office/drawing/2014/main" id="{CD7B875A-0FBC-9AD3-AD67-32DCBB961990}"/>
              </a:ext>
            </a:extLst>
          </p:cNvPr>
          <p:cNvSpPr/>
          <p:nvPr/>
        </p:nvSpPr>
        <p:spPr>
          <a:xfrm>
            <a:off x="5178406" y="3152063"/>
            <a:ext cx="835800" cy="835800"/>
          </a:xfrm>
          <a:prstGeom prst="ellipse">
            <a:avLst/>
          </a:prstGeom>
          <a:solidFill>
            <a:srgbClr val="E613D5">
              <a:alpha val="48850"/>
            </a:srgbClr>
          </a:solidFill>
          <a:ln w="28575" cap="flat" cmpd="sng">
            <a:solidFill>
              <a:srgbClr val="E613D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FFFFFF"/>
                </a:solidFill>
                <a:effectLst/>
                <a:uLnTx/>
                <a:uFillTx/>
                <a:latin typeface="Saira ExtraCondensed SemiBold" panose="020B0604020202020204" charset="0"/>
                <a:ea typeface="Calibri"/>
                <a:cs typeface="Saira ExtraCondensed SemiBold" panose="020B0604020202020204" charset="0"/>
                <a:sym typeface="Calibri"/>
              </a:rPr>
              <a:t>4</a:t>
            </a:r>
            <a:endParaRPr kumimoji="0" lang="en-US" sz="2400" b="1" i="0" u="none" strike="noStrike" kern="0" cap="none" spc="0" normalizeH="0" baseline="0" noProof="0" dirty="0">
              <a:ln>
                <a:noFill/>
              </a:ln>
              <a:solidFill>
                <a:srgbClr val="FFFFFF"/>
              </a:solidFill>
              <a:effectLst/>
              <a:uLnTx/>
              <a:uFillTx/>
              <a:latin typeface="Saira ExtraCondensed SemiBold" panose="020B0604020202020204" charset="0"/>
              <a:ea typeface="Calibri"/>
              <a:cs typeface="Saira ExtraCondensed SemiBold" panose="020B0604020202020204" charset="0"/>
              <a:sym typeface="Calibri"/>
            </a:endParaRPr>
          </a:p>
        </p:txBody>
      </p:sp>
      <p:sp>
        <p:nvSpPr>
          <p:cNvPr id="13" name="Google Shape;539;p32">
            <a:extLst>
              <a:ext uri="{FF2B5EF4-FFF2-40B4-BE49-F238E27FC236}">
                <a16:creationId xmlns:a16="http://schemas.microsoft.com/office/drawing/2014/main" id="{7FAECD67-C2B9-2841-0667-F5A0D14C34E9}"/>
              </a:ext>
            </a:extLst>
          </p:cNvPr>
          <p:cNvSpPr/>
          <p:nvPr/>
        </p:nvSpPr>
        <p:spPr>
          <a:xfrm>
            <a:off x="3237454" y="3152064"/>
            <a:ext cx="835800" cy="835800"/>
          </a:xfrm>
          <a:prstGeom prst="ellipse">
            <a:avLst/>
          </a:prstGeom>
          <a:solidFill>
            <a:srgbClr val="7337D4">
              <a:alpha val="80770"/>
            </a:srgbClr>
          </a:solidFill>
          <a:ln w="28575" cap="flat" cmpd="sng">
            <a:solidFill>
              <a:srgbClr val="7337D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FFFFFF"/>
                </a:solidFill>
                <a:effectLst/>
                <a:uLnTx/>
                <a:uFillTx/>
                <a:latin typeface="Saira ExtraCondensed SemiBold" panose="020B0604020202020204" charset="0"/>
                <a:ea typeface="Calibri"/>
                <a:cs typeface="Saira ExtraCondensed SemiBold" panose="020B0604020202020204" charset="0"/>
                <a:sym typeface="Calibri"/>
              </a:rPr>
              <a:t>2</a:t>
            </a:r>
            <a:endParaRPr kumimoji="0" lang="en-US" sz="2400" b="1" i="0" u="none" strike="noStrike" kern="0" cap="none" spc="0" normalizeH="0" baseline="0" noProof="0" dirty="0">
              <a:ln>
                <a:noFill/>
              </a:ln>
              <a:solidFill>
                <a:srgbClr val="FFFFFF"/>
              </a:solidFill>
              <a:effectLst/>
              <a:uLnTx/>
              <a:uFillTx/>
              <a:latin typeface="Saira ExtraCondensed SemiBold" panose="020B0604020202020204" charset="0"/>
              <a:ea typeface="Calibri"/>
              <a:cs typeface="Saira ExtraCondensed SemiBold" panose="020B0604020202020204" charset="0"/>
              <a:sym typeface="Calibri"/>
            </a:endParaRPr>
          </a:p>
        </p:txBody>
      </p:sp>
      <p:sp>
        <p:nvSpPr>
          <p:cNvPr id="14" name="Google Shape;560;p32">
            <a:extLst>
              <a:ext uri="{FF2B5EF4-FFF2-40B4-BE49-F238E27FC236}">
                <a16:creationId xmlns:a16="http://schemas.microsoft.com/office/drawing/2014/main" id="{6C04B22F-7EC0-3113-40BF-F88BFA58F5AB}"/>
              </a:ext>
            </a:extLst>
          </p:cNvPr>
          <p:cNvSpPr txBox="1"/>
          <p:nvPr/>
        </p:nvSpPr>
        <p:spPr>
          <a:xfrm>
            <a:off x="-1" y="4015565"/>
            <a:ext cx="4368536" cy="996675"/>
          </a:xfrm>
          <a:prstGeom prst="rect">
            <a:avLst/>
          </a:prstGeom>
          <a:noFill/>
          <a:ln>
            <a:noFill/>
          </a:ln>
        </p:spPr>
        <p:txBody>
          <a:bodyPr spcFirstLastPara="1" wrap="square" lIns="0" tIns="4775" rIns="0" bIns="0" anchor="t" anchorCtr="0">
            <a:noAutofit/>
          </a:bodyPr>
          <a:lstStyle/>
          <a:p>
            <a:pPr marR="0" lvl="0" algn="r" rtl="0">
              <a:lnSpc>
                <a:spcPct val="100000"/>
              </a:lnSpc>
              <a:spcBef>
                <a:spcPts val="0"/>
              </a:spcBef>
              <a:spcAft>
                <a:spcPts val="0"/>
              </a:spcAft>
              <a:buClr>
                <a:schemeClr val="bg1"/>
              </a:buClr>
            </a:pPr>
            <a:r>
              <a:rPr lang="en-US" b="1" i="1" u="sng" dirty="0">
                <a:solidFill>
                  <a:srgbClr val="FFFFFF"/>
                </a:solidFill>
                <a:latin typeface="Saira Extra Condensed"/>
                <a:ea typeface="Saira Extra Condensed"/>
                <a:cs typeface="Saira Extra Condensed"/>
                <a:sym typeface="Saira Extra Condensed"/>
              </a:rPr>
              <a:t>Planning Phase :</a:t>
            </a:r>
          </a:p>
          <a:p>
            <a:pPr marL="171450" marR="0" lvl="0" indent="-171450" algn="r" rtl="0">
              <a:lnSpc>
                <a:spcPct val="100000"/>
              </a:lnSpc>
              <a:spcBef>
                <a:spcPts val="0"/>
              </a:spcBef>
              <a:spcAft>
                <a:spcPts val="0"/>
              </a:spcAft>
              <a:buClr>
                <a:schemeClr val="bg1"/>
              </a:buClr>
              <a:buFont typeface="Arial" panose="020B0604020202020204" pitchFamily="34" charset="0"/>
              <a:buChar char="•"/>
            </a:pPr>
            <a:r>
              <a:rPr lang="en-US" dirty="0">
                <a:solidFill>
                  <a:srgbClr val="FFFFFF"/>
                </a:solidFill>
                <a:latin typeface="Saira Extra Condensed"/>
                <a:ea typeface="Saira Extra Condensed"/>
                <a:cs typeface="Saira Extra Condensed"/>
                <a:sym typeface="Saira Extra Condensed"/>
              </a:rPr>
              <a:t> Conduct weekly status update meetings with developer team and designers.</a:t>
            </a:r>
          </a:p>
          <a:p>
            <a:pPr marL="171450" marR="0" lvl="0" indent="-171450" algn="r" rtl="0">
              <a:lnSpc>
                <a:spcPct val="100000"/>
              </a:lnSpc>
              <a:spcBef>
                <a:spcPts val="0"/>
              </a:spcBef>
              <a:spcAft>
                <a:spcPts val="0"/>
              </a:spcAft>
              <a:buClr>
                <a:schemeClr val="bg1"/>
              </a:buClr>
              <a:buFont typeface="Arial" panose="020B0604020202020204" pitchFamily="34" charset="0"/>
              <a:buChar char="•"/>
            </a:pPr>
            <a:r>
              <a:rPr lang="en-US" dirty="0">
                <a:solidFill>
                  <a:srgbClr val="FFFFFF"/>
                </a:solidFill>
                <a:latin typeface="Saira Extra Condensed"/>
                <a:ea typeface="Saira Extra Condensed"/>
                <a:cs typeface="Saira Extra Condensed"/>
                <a:sym typeface="Saira Extra Condensed"/>
              </a:rPr>
              <a:t>share user research findings and prototype designs for feedback. </a:t>
            </a:r>
          </a:p>
          <a:p>
            <a:pPr marL="171450" marR="0" lvl="0" indent="-171450" algn="r" rtl="0">
              <a:lnSpc>
                <a:spcPct val="100000"/>
              </a:lnSpc>
              <a:spcBef>
                <a:spcPts val="0"/>
              </a:spcBef>
              <a:spcAft>
                <a:spcPts val="0"/>
              </a:spcAft>
              <a:buClr>
                <a:schemeClr val="bg1"/>
              </a:buClr>
              <a:buFont typeface="Arial" panose="020B0604020202020204" pitchFamily="34" charset="0"/>
              <a:buChar char="•"/>
            </a:pPr>
            <a:r>
              <a:rPr lang="en-US" dirty="0">
                <a:solidFill>
                  <a:srgbClr val="FFFFFF"/>
                </a:solidFill>
                <a:latin typeface="Saira Extra Condensed"/>
                <a:ea typeface="Saira Extra Condensed"/>
                <a:cs typeface="Saira Extra Condensed"/>
                <a:sym typeface="Saira Extra Condensed"/>
              </a:rPr>
              <a:t>Update project plan docs in shared workplace as needed.</a:t>
            </a:r>
          </a:p>
        </p:txBody>
      </p:sp>
      <p:sp>
        <p:nvSpPr>
          <p:cNvPr id="15" name="Google Shape;561;p32">
            <a:extLst>
              <a:ext uri="{FF2B5EF4-FFF2-40B4-BE49-F238E27FC236}">
                <a16:creationId xmlns:a16="http://schemas.microsoft.com/office/drawing/2014/main" id="{9F1D4BA9-E1F9-E403-B67C-2556BCE9AF76}"/>
              </a:ext>
            </a:extLst>
          </p:cNvPr>
          <p:cNvSpPr txBox="1"/>
          <p:nvPr/>
        </p:nvSpPr>
        <p:spPr>
          <a:xfrm>
            <a:off x="2520636" y="1034795"/>
            <a:ext cx="4210393" cy="956078"/>
          </a:xfrm>
          <a:prstGeom prst="rect">
            <a:avLst/>
          </a:prstGeom>
          <a:noFill/>
          <a:ln>
            <a:noFill/>
          </a:ln>
        </p:spPr>
        <p:txBody>
          <a:bodyPr spcFirstLastPara="1" wrap="square" lIns="0" tIns="4775" rIns="0" bIns="0" anchor="t" anchorCtr="0">
            <a:noAutofit/>
          </a:bodyPr>
          <a:lstStyle/>
          <a:p>
            <a:pPr marR="0" lvl="0" algn="ctr" rtl="0">
              <a:lnSpc>
                <a:spcPct val="100000"/>
              </a:lnSpc>
              <a:spcBef>
                <a:spcPts val="0"/>
              </a:spcBef>
              <a:spcAft>
                <a:spcPts val="0"/>
              </a:spcAft>
              <a:buClr>
                <a:schemeClr val="bg1"/>
              </a:buClr>
            </a:pPr>
            <a:r>
              <a:rPr lang="en-US" b="1" i="1" u="sng" dirty="0">
                <a:solidFill>
                  <a:srgbClr val="FFFFFF"/>
                </a:solidFill>
                <a:latin typeface="Saira Extra Condensed"/>
                <a:ea typeface="Saira Extra Condensed"/>
                <a:cs typeface="Saira Extra Condensed"/>
                <a:sym typeface="Saira Extra Condensed"/>
              </a:rPr>
              <a:t>Execution Phase:</a:t>
            </a:r>
          </a:p>
          <a:p>
            <a:pPr marL="171450" marR="0" lvl="0" indent="-171450" algn="ctr" rtl="0">
              <a:lnSpc>
                <a:spcPct val="100000"/>
              </a:lnSpc>
              <a:spcBef>
                <a:spcPts val="0"/>
              </a:spcBef>
              <a:spcAft>
                <a:spcPts val="0"/>
              </a:spcAft>
              <a:buClr>
                <a:schemeClr val="bg1"/>
              </a:buClr>
              <a:buFont typeface="Arial" panose="020B0604020202020204" pitchFamily="34" charset="0"/>
              <a:buChar char="•"/>
            </a:pPr>
            <a:r>
              <a:rPr lang="en-US" dirty="0">
                <a:solidFill>
                  <a:srgbClr val="FFFFFF"/>
                </a:solidFill>
                <a:latin typeface="Saira Extra Condensed"/>
                <a:ea typeface="Saira Extra Condensed"/>
                <a:cs typeface="Saira Extra Condensed"/>
                <a:sym typeface="Saira Extra Condensed"/>
              </a:rPr>
              <a:t>Host Daily 20min standups for developing team to sync on blockers.</a:t>
            </a:r>
          </a:p>
          <a:p>
            <a:pPr marL="171450" marR="0" lvl="0" indent="-171450" algn="ctr" rtl="0">
              <a:lnSpc>
                <a:spcPct val="100000"/>
              </a:lnSpc>
              <a:spcBef>
                <a:spcPts val="0"/>
              </a:spcBef>
              <a:spcAft>
                <a:spcPts val="0"/>
              </a:spcAft>
              <a:buClr>
                <a:schemeClr val="bg1"/>
              </a:buClr>
              <a:buFont typeface="Arial" panose="020B0604020202020204" pitchFamily="34" charset="0"/>
              <a:buChar char="•"/>
            </a:pPr>
            <a:r>
              <a:rPr lang="en-US" dirty="0">
                <a:solidFill>
                  <a:srgbClr val="FFFFFF"/>
                </a:solidFill>
                <a:latin typeface="Saira Extra Condensed"/>
                <a:ea typeface="Saira Extra Condensed"/>
                <a:cs typeface="Saira Extra Condensed"/>
                <a:sym typeface="Saira Extra Condensed"/>
              </a:rPr>
              <a:t> Demo app build updates every  2weeks to gain user feed back.</a:t>
            </a:r>
          </a:p>
          <a:p>
            <a:pPr marL="171450" marR="0" lvl="0" indent="-171450" algn="ctr" rtl="0">
              <a:lnSpc>
                <a:spcPct val="100000"/>
              </a:lnSpc>
              <a:spcBef>
                <a:spcPts val="0"/>
              </a:spcBef>
              <a:spcAft>
                <a:spcPts val="0"/>
              </a:spcAft>
              <a:buClr>
                <a:schemeClr val="bg1"/>
              </a:buClr>
              <a:buFont typeface="Arial" panose="020B0604020202020204" pitchFamily="34" charset="0"/>
              <a:buChar char="•"/>
            </a:pPr>
            <a:r>
              <a:rPr lang="en-US" dirty="0">
                <a:solidFill>
                  <a:srgbClr val="FFFFFF"/>
                </a:solidFill>
                <a:latin typeface="Saira Extra Condensed"/>
                <a:ea typeface="Saira Extra Condensed"/>
                <a:cs typeface="Saira Extra Condensed"/>
                <a:sym typeface="Saira Extra Condensed"/>
              </a:rPr>
              <a:t>send weekly updates to stakeholders on progress.</a:t>
            </a:r>
          </a:p>
        </p:txBody>
      </p:sp>
      <p:sp>
        <p:nvSpPr>
          <p:cNvPr id="16" name="Google Shape;562;p32">
            <a:extLst>
              <a:ext uri="{FF2B5EF4-FFF2-40B4-BE49-F238E27FC236}">
                <a16:creationId xmlns:a16="http://schemas.microsoft.com/office/drawing/2014/main" id="{8C262DE3-B6B1-3DAB-F576-C443358993D5}"/>
              </a:ext>
            </a:extLst>
          </p:cNvPr>
          <p:cNvSpPr txBox="1"/>
          <p:nvPr/>
        </p:nvSpPr>
        <p:spPr>
          <a:xfrm>
            <a:off x="6832765" y="1743792"/>
            <a:ext cx="2250428" cy="2244071"/>
          </a:xfrm>
          <a:prstGeom prst="rect">
            <a:avLst/>
          </a:prstGeom>
          <a:noFill/>
          <a:ln>
            <a:noFill/>
          </a:ln>
        </p:spPr>
        <p:txBody>
          <a:bodyPr spcFirstLastPara="1" wrap="square" lIns="0" tIns="4775" rIns="0" bIns="0" anchor="t" anchorCtr="0">
            <a:noAutofit/>
          </a:bodyPr>
          <a:lstStyle/>
          <a:p>
            <a:pPr marR="0" lvl="0" rtl="0">
              <a:lnSpc>
                <a:spcPct val="100000"/>
              </a:lnSpc>
              <a:spcBef>
                <a:spcPts val="0"/>
              </a:spcBef>
              <a:spcAft>
                <a:spcPts val="0"/>
              </a:spcAft>
              <a:buClr>
                <a:schemeClr val="bg1"/>
              </a:buClr>
            </a:pPr>
            <a:r>
              <a:rPr lang="en-US" b="1" i="1" u="sng" dirty="0">
                <a:solidFill>
                  <a:srgbClr val="FFFFFF"/>
                </a:solidFill>
                <a:latin typeface="Saira Extra Condensed"/>
                <a:ea typeface="Saira Extra Condensed"/>
                <a:cs typeface="Saira Extra Condensed"/>
                <a:sym typeface="Saira Extra Condensed"/>
              </a:rPr>
              <a:t>Closeout Phase:</a:t>
            </a:r>
          </a:p>
          <a:p>
            <a:pPr marL="171450" indent="-171450">
              <a:buClr>
                <a:schemeClr val="bg1"/>
              </a:buClr>
              <a:buFont typeface="Arial" panose="020B0604020202020204" pitchFamily="34" charset="0"/>
              <a:buChar char="•"/>
            </a:pPr>
            <a:r>
              <a:rPr lang="en-US" dirty="0">
                <a:solidFill>
                  <a:srgbClr val="FFFFFF"/>
                </a:solidFill>
                <a:latin typeface="Saira Extra Condensed"/>
                <a:ea typeface="Saira Extra Condensed"/>
                <a:cs typeface="Saira Extra Condensed"/>
                <a:sym typeface="Saira Extra Condensed"/>
              </a:rPr>
              <a:t> User Feedback Meetings: Schedule monthly user feedback sessions throughout project.</a:t>
            </a:r>
          </a:p>
          <a:p>
            <a:pPr marL="171450" marR="0" lvl="0" indent="-171450" rtl="0">
              <a:lnSpc>
                <a:spcPct val="100000"/>
              </a:lnSpc>
              <a:spcBef>
                <a:spcPts val="0"/>
              </a:spcBef>
              <a:spcAft>
                <a:spcPts val="0"/>
              </a:spcAft>
              <a:buClr>
                <a:schemeClr val="bg1"/>
              </a:buClr>
              <a:buFont typeface="Arial" panose="020B0604020202020204" pitchFamily="34" charset="0"/>
              <a:buChar char="•"/>
            </a:pPr>
            <a:r>
              <a:rPr lang="en-US" dirty="0">
                <a:solidFill>
                  <a:srgbClr val="FFFFFF"/>
                </a:solidFill>
                <a:latin typeface="Saira Extra Condensed"/>
                <a:ea typeface="Saira Extra Condensed"/>
                <a:cs typeface="Saira Extra Condensed"/>
                <a:sym typeface="Saira Extra Condensed"/>
              </a:rPr>
              <a:t>Gather direct insights into what users like/dislike about the app, identify priority areas for improvement based on user input.</a:t>
            </a:r>
          </a:p>
          <a:p>
            <a:pPr marL="171450" marR="0" lvl="0" indent="-171450" rtl="0">
              <a:lnSpc>
                <a:spcPct val="100000"/>
              </a:lnSpc>
              <a:spcBef>
                <a:spcPts val="0"/>
              </a:spcBef>
              <a:spcAft>
                <a:spcPts val="0"/>
              </a:spcAft>
              <a:buClr>
                <a:schemeClr val="bg1"/>
              </a:buClr>
              <a:buFont typeface="Arial" panose="020B0604020202020204" pitchFamily="34" charset="0"/>
              <a:buChar char="•"/>
            </a:pPr>
            <a:r>
              <a:rPr lang="en-US" dirty="0">
                <a:solidFill>
                  <a:srgbClr val="FFFFFF"/>
                </a:solidFill>
                <a:latin typeface="Saira Extra Condensed"/>
                <a:ea typeface="Saira Extra Condensed"/>
                <a:cs typeface="Saira Extra Condensed"/>
                <a:sym typeface="Saira Extra Condensed"/>
              </a:rPr>
              <a:t>Incorporate meaningful charges to continuously enhance user experience.</a:t>
            </a:r>
          </a:p>
        </p:txBody>
      </p:sp>
      <p:sp>
        <p:nvSpPr>
          <p:cNvPr id="17" name="Google Shape;563;p32">
            <a:extLst>
              <a:ext uri="{FF2B5EF4-FFF2-40B4-BE49-F238E27FC236}">
                <a16:creationId xmlns:a16="http://schemas.microsoft.com/office/drawing/2014/main" id="{55C263FF-BA19-C707-3011-9CE574F0A35B}"/>
              </a:ext>
            </a:extLst>
          </p:cNvPr>
          <p:cNvSpPr txBox="1"/>
          <p:nvPr/>
        </p:nvSpPr>
        <p:spPr>
          <a:xfrm>
            <a:off x="5048088" y="4015565"/>
            <a:ext cx="4097330" cy="835800"/>
          </a:xfrm>
          <a:prstGeom prst="rect">
            <a:avLst/>
          </a:prstGeom>
          <a:noFill/>
          <a:ln>
            <a:noFill/>
          </a:ln>
        </p:spPr>
        <p:txBody>
          <a:bodyPr spcFirstLastPara="1" wrap="square" lIns="0" tIns="4775" rIns="0" bIns="0" anchor="t" anchorCtr="0">
            <a:noAutofit/>
          </a:bodyPr>
          <a:lstStyle/>
          <a:p>
            <a:pPr marR="0" lvl="0" rtl="0">
              <a:lnSpc>
                <a:spcPct val="100000"/>
              </a:lnSpc>
              <a:spcBef>
                <a:spcPts val="0"/>
              </a:spcBef>
              <a:spcAft>
                <a:spcPts val="0"/>
              </a:spcAft>
              <a:buClr>
                <a:schemeClr val="bg1"/>
              </a:buClr>
            </a:pPr>
            <a:r>
              <a:rPr lang="en-US" b="1" i="1" u="sng" dirty="0">
                <a:solidFill>
                  <a:srgbClr val="FFFFFF"/>
                </a:solidFill>
                <a:latin typeface="Saira Extra Condensed"/>
                <a:ea typeface="Saira Extra Condensed"/>
                <a:cs typeface="Saira Extra Condensed"/>
                <a:sym typeface="Saira Extra Condensed"/>
              </a:rPr>
              <a:t>Monitoring Phase:</a:t>
            </a:r>
          </a:p>
          <a:p>
            <a:pPr marL="171450" marR="0" lvl="0" indent="-171450" rtl="0">
              <a:lnSpc>
                <a:spcPct val="100000"/>
              </a:lnSpc>
              <a:spcBef>
                <a:spcPts val="0"/>
              </a:spcBef>
              <a:spcAft>
                <a:spcPts val="0"/>
              </a:spcAft>
              <a:buClr>
                <a:schemeClr val="bg1"/>
              </a:buClr>
              <a:buFont typeface="Arial" panose="020B0604020202020204" pitchFamily="34" charset="0"/>
              <a:buChar char="•"/>
            </a:pPr>
            <a:r>
              <a:rPr lang="en-US" dirty="0">
                <a:solidFill>
                  <a:srgbClr val="FFFFFF"/>
                </a:solidFill>
                <a:latin typeface="Saira Extra Condensed"/>
                <a:ea typeface="Saira Extra Condensed"/>
                <a:cs typeface="Saira Extra Condensed"/>
                <a:sym typeface="Saira Extra Condensed"/>
              </a:rPr>
              <a:t>Analyze Usage data and user feedback to create improvement plans. </a:t>
            </a:r>
          </a:p>
          <a:p>
            <a:pPr marL="171450" marR="0" lvl="0" indent="-171450" rtl="0">
              <a:lnSpc>
                <a:spcPct val="100000"/>
              </a:lnSpc>
              <a:spcBef>
                <a:spcPts val="0"/>
              </a:spcBef>
              <a:spcAft>
                <a:spcPts val="0"/>
              </a:spcAft>
              <a:buClr>
                <a:schemeClr val="bg1"/>
              </a:buClr>
              <a:buFont typeface="Arial" panose="020B0604020202020204" pitchFamily="34" charset="0"/>
              <a:buChar char="•"/>
            </a:pPr>
            <a:r>
              <a:rPr lang="en-US" dirty="0">
                <a:solidFill>
                  <a:srgbClr val="FFFFFF"/>
                </a:solidFill>
                <a:latin typeface="Saira Extra Condensed"/>
                <a:ea typeface="Saira Extra Condensed"/>
                <a:cs typeface="Saira Extra Condensed"/>
                <a:sym typeface="Saira Extra Condensed"/>
              </a:rPr>
              <a:t>Update status docs with latest  metrics dashboards and results.</a:t>
            </a:r>
          </a:p>
          <a:p>
            <a:pPr marL="171450" marR="0" lvl="0" indent="-171450" rtl="0">
              <a:lnSpc>
                <a:spcPct val="100000"/>
              </a:lnSpc>
              <a:spcBef>
                <a:spcPts val="0"/>
              </a:spcBef>
              <a:spcAft>
                <a:spcPts val="0"/>
              </a:spcAft>
              <a:buClr>
                <a:schemeClr val="bg1"/>
              </a:buClr>
              <a:buFont typeface="Arial" panose="020B0604020202020204" pitchFamily="34" charset="0"/>
              <a:buChar char="•"/>
            </a:pPr>
            <a:r>
              <a:rPr lang="en-US" dirty="0">
                <a:solidFill>
                  <a:srgbClr val="FFFFFF"/>
                </a:solidFill>
                <a:latin typeface="Saira Extra Condensed"/>
                <a:ea typeface="Saira Extra Condensed"/>
                <a:cs typeface="Saira Extra Condensed"/>
                <a:sym typeface="Saira Extra Condensed"/>
              </a:rPr>
              <a:t>Hold post-launch review meeting discuss learning with team.</a:t>
            </a:r>
          </a:p>
        </p:txBody>
      </p:sp>
      <p:sp>
        <p:nvSpPr>
          <p:cNvPr id="18" name="Google Shape;564;p32">
            <a:extLst>
              <a:ext uri="{FF2B5EF4-FFF2-40B4-BE49-F238E27FC236}">
                <a16:creationId xmlns:a16="http://schemas.microsoft.com/office/drawing/2014/main" id="{C64B1EEE-7267-4453-BDAE-67C0F182702F}"/>
              </a:ext>
            </a:extLst>
          </p:cNvPr>
          <p:cNvSpPr txBox="1"/>
          <p:nvPr/>
        </p:nvSpPr>
        <p:spPr>
          <a:xfrm>
            <a:off x="-42402" y="1878478"/>
            <a:ext cx="2287723" cy="1768968"/>
          </a:xfrm>
          <a:prstGeom prst="rect">
            <a:avLst/>
          </a:prstGeom>
          <a:noFill/>
          <a:ln>
            <a:noFill/>
          </a:ln>
        </p:spPr>
        <p:txBody>
          <a:bodyPr spcFirstLastPara="1" wrap="square" lIns="0" tIns="4775" rIns="0" bIns="0" anchor="t" anchorCtr="0">
            <a:noAutofit/>
          </a:bodyPr>
          <a:lstStyle/>
          <a:p>
            <a:pPr marR="0" lvl="0" algn="r" rtl="0">
              <a:lnSpc>
                <a:spcPct val="100000"/>
              </a:lnSpc>
              <a:spcBef>
                <a:spcPts val="0"/>
              </a:spcBef>
              <a:spcAft>
                <a:spcPts val="0"/>
              </a:spcAft>
              <a:buClr>
                <a:schemeClr val="bg1"/>
              </a:buClr>
            </a:pPr>
            <a:r>
              <a:rPr lang="en-US" b="1" i="1" u="sng" dirty="0">
                <a:solidFill>
                  <a:srgbClr val="FFFFFF"/>
                </a:solidFill>
                <a:latin typeface="Saira Extra Condensed"/>
                <a:ea typeface="Saira Extra Condensed"/>
                <a:cs typeface="Saira Extra Condensed"/>
                <a:sym typeface="Saira Extra Condensed"/>
              </a:rPr>
              <a:t>Initiation Phase:</a:t>
            </a:r>
          </a:p>
          <a:p>
            <a:pPr marL="171450" marR="0" lvl="0" indent="-171450" algn="r" rtl="0">
              <a:lnSpc>
                <a:spcPct val="100000"/>
              </a:lnSpc>
              <a:spcBef>
                <a:spcPts val="0"/>
              </a:spcBef>
              <a:spcAft>
                <a:spcPts val="0"/>
              </a:spcAft>
              <a:buClr>
                <a:schemeClr val="bg1"/>
              </a:buClr>
              <a:buFont typeface="Arial" panose="020B0604020202020204" pitchFamily="34" charset="0"/>
              <a:buChar char="•"/>
            </a:pPr>
            <a:r>
              <a:rPr lang="en-US" dirty="0">
                <a:solidFill>
                  <a:srgbClr val="FFFFFF"/>
                </a:solidFill>
                <a:latin typeface="Saira Extra Condensed"/>
                <a:ea typeface="Saira Extra Condensed"/>
                <a:cs typeface="Saira Extra Condensed"/>
                <a:sym typeface="Saira Extra Condensed"/>
              </a:rPr>
              <a:t>Hold kickoff meeting with all stakeholders to introduce project vision, goals, timelines.</a:t>
            </a:r>
          </a:p>
          <a:p>
            <a:pPr marL="171450" marR="0" lvl="0" indent="-171450" algn="r" rtl="0">
              <a:lnSpc>
                <a:spcPct val="100000"/>
              </a:lnSpc>
              <a:spcBef>
                <a:spcPts val="0"/>
              </a:spcBef>
              <a:spcAft>
                <a:spcPts val="0"/>
              </a:spcAft>
              <a:buClr>
                <a:schemeClr val="bg1"/>
              </a:buClr>
              <a:buFont typeface="Arial" panose="020B0604020202020204" pitchFamily="34" charset="0"/>
              <a:buChar char="•"/>
            </a:pPr>
            <a:r>
              <a:rPr lang="en-US" dirty="0">
                <a:solidFill>
                  <a:srgbClr val="FFFFFF"/>
                </a:solidFill>
                <a:latin typeface="Saira Extra Condensed"/>
                <a:ea typeface="Saira Extra Condensed"/>
                <a:cs typeface="Saira Extra Condensed"/>
                <a:sym typeface="Saira Extra Condensed"/>
              </a:rPr>
              <a:t>Send regular email updates on progress to key stakeholders.</a:t>
            </a:r>
          </a:p>
          <a:p>
            <a:pPr marL="171450" marR="0" lvl="0" indent="-171450" algn="r" rtl="0">
              <a:lnSpc>
                <a:spcPct val="100000"/>
              </a:lnSpc>
              <a:spcBef>
                <a:spcPts val="0"/>
              </a:spcBef>
              <a:spcAft>
                <a:spcPts val="0"/>
              </a:spcAft>
              <a:buClr>
                <a:schemeClr val="bg1"/>
              </a:buClr>
              <a:buFont typeface="Arial" panose="020B0604020202020204" pitchFamily="34" charset="0"/>
              <a:buChar char="•"/>
            </a:pPr>
            <a:r>
              <a:rPr lang="en-US" dirty="0">
                <a:solidFill>
                  <a:srgbClr val="FFFFFF"/>
                </a:solidFill>
                <a:latin typeface="Saira Extra Condensed"/>
                <a:ea typeface="Saira Extra Condensed"/>
                <a:cs typeface="Saira Extra Condensed"/>
                <a:sym typeface="Saira Extra Condensed"/>
              </a:rPr>
              <a:t>Create shared online workspace for documents and discussion.</a:t>
            </a:r>
          </a:p>
        </p:txBody>
      </p:sp>
      <p:pic>
        <p:nvPicPr>
          <p:cNvPr id="20" name="Picture 19">
            <a:extLst>
              <a:ext uri="{FF2B5EF4-FFF2-40B4-BE49-F238E27FC236}">
                <a16:creationId xmlns:a16="http://schemas.microsoft.com/office/drawing/2014/main" id="{18AFA049-8C1D-ECF5-D525-2BCB1D66F80F}"/>
              </a:ext>
            </a:extLst>
          </p:cNvPr>
          <p:cNvPicPr>
            <a:picLocks noChangeAspect="1"/>
          </p:cNvPicPr>
          <p:nvPr/>
        </p:nvPicPr>
        <p:blipFill>
          <a:blip r:embed="rId3"/>
          <a:stretch>
            <a:fillRect/>
          </a:stretch>
        </p:blipFill>
        <p:spPr>
          <a:xfrm>
            <a:off x="3059227" y="969703"/>
            <a:ext cx="1623201" cy="38103"/>
          </a:xfrm>
          <a:prstGeom prst="rect">
            <a:avLst/>
          </a:prstGeom>
        </p:spPr>
      </p:pic>
    </p:spTree>
    <p:extLst>
      <p:ext uri="{BB962C8B-B14F-4D97-AF65-F5344CB8AC3E}">
        <p14:creationId xmlns:p14="http://schemas.microsoft.com/office/powerpoint/2010/main" val="158887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a:gsLst>
            <a:gs pos="0">
              <a:srgbClr val="34F0D1">
                <a:alpha val="70196"/>
              </a:srgbClr>
            </a:gs>
            <a:gs pos="100000">
              <a:srgbClr val="E096E6"/>
            </a:gs>
          </a:gsLst>
          <a:lin ang="0" scaled="0"/>
        </a:gradFill>
        <a:effectLst/>
      </p:bgPr>
    </p:bg>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BB80A10C-D96D-88E9-1FAC-4F01A11BA848}"/>
              </a:ext>
            </a:extLst>
          </p:cNvPr>
          <p:cNvGraphicFramePr>
            <a:graphicFrameLocks noGrp="1"/>
          </p:cNvGraphicFramePr>
          <p:nvPr/>
        </p:nvGraphicFramePr>
        <p:xfrm>
          <a:off x="0" y="7750"/>
          <a:ext cx="9144001" cy="4689572"/>
        </p:xfrm>
        <a:graphic>
          <a:graphicData uri="http://schemas.openxmlformats.org/drawingml/2006/table">
            <a:tbl>
              <a:tblPr/>
              <a:tblGrid>
                <a:gridCol w="1781092">
                  <a:extLst>
                    <a:ext uri="{9D8B030D-6E8A-4147-A177-3AD203B41FA5}">
                      <a16:colId xmlns:a16="http://schemas.microsoft.com/office/drawing/2014/main" val="1172876957"/>
                    </a:ext>
                  </a:extLst>
                </a:gridCol>
                <a:gridCol w="1852654">
                  <a:extLst>
                    <a:ext uri="{9D8B030D-6E8A-4147-A177-3AD203B41FA5}">
                      <a16:colId xmlns:a16="http://schemas.microsoft.com/office/drawing/2014/main" val="2202169499"/>
                    </a:ext>
                  </a:extLst>
                </a:gridCol>
                <a:gridCol w="1709531">
                  <a:extLst>
                    <a:ext uri="{9D8B030D-6E8A-4147-A177-3AD203B41FA5}">
                      <a16:colId xmlns:a16="http://schemas.microsoft.com/office/drawing/2014/main" val="2587269617"/>
                    </a:ext>
                  </a:extLst>
                </a:gridCol>
                <a:gridCol w="2401293">
                  <a:extLst>
                    <a:ext uri="{9D8B030D-6E8A-4147-A177-3AD203B41FA5}">
                      <a16:colId xmlns:a16="http://schemas.microsoft.com/office/drawing/2014/main" val="3676278802"/>
                    </a:ext>
                  </a:extLst>
                </a:gridCol>
                <a:gridCol w="1399431">
                  <a:extLst>
                    <a:ext uri="{9D8B030D-6E8A-4147-A177-3AD203B41FA5}">
                      <a16:colId xmlns:a16="http://schemas.microsoft.com/office/drawing/2014/main" val="1306444654"/>
                    </a:ext>
                  </a:extLst>
                </a:gridCol>
              </a:tblGrid>
              <a:tr h="215988">
                <a:tc>
                  <a:txBody>
                    <a:bodyPr/>
                    <a:lstStyle/>
                    <a:p>
                      <a:pPr algn="l" fontAlgn="ctr"/>
                      <a:r>
                        <a:rPr lang="en-US" sz="1400" b="1" i="0" u="none" strike="noStrike" dirty="0">
                          <a:solidFill>
                            <a:srgbClr val="000000"/>
                          </a:solidFill>
                          <a:effectLst/>
                          <a:latin typeface="Saira Extra Condensed" panose="020B0604020202020204" charset="0"/>
                          <a:cs typeface="Saira Extra Condensed" panose="020B0604020202020204" charset="0"/>
                        </a:rPr>
                        <a:t>What</a:t>
                      </a:r>
                    </a:p>
                  </a:txBody>
                  <a:tcPr marL="45720" marR="4798" marT="479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59CD5"/>
                    </a:solidFill>
                  </a:tcPr>
                </a:tc>
                <a:tc>
                  <a:txBody>
                    <a:bodyPr/>
                    <a:lstStyle/>
                    <a:p>
                      <a:pPr algn="l" fontAlgn="ctr"/>
                      <a:r>
                        <a:rPr lang="en-US" sz="1400" b="1" i="0" u="none" strike="noStrike" dirty="0">
                          <a:solidFill>
                            <a:srgbClr val="000000"/>
                          </a:solidFill>
                          <a:effectLst/>
                          <a:latin typeface="Saira Extra Condensed" panose="020B0604020202020204" charset="0"/>
                          <a:cs typeface="Saira Extra Condensed" panose="020B0604020202020204" charset="0"/>
                        </a:rPr>
                        <a:t>Who/Target</a:t>
                      </a:r>
                    </a:p>
                  </a:txBody>
                  <a:tcPr marL="45720" marR="4798" marT="479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59CD5"/>
                    </a:solidFill>
                  </a:tcPr>
                </a:tc>
                <a:tc>
                  <a:txBody>
                    <a:bodyPr/>
                    <a:lstStyle/>
                    <a:p>
                      <a:pPr algn="l" fontAlgn="ctr"/>
                      <a:r>
                        <a:rPr lang="en-US" sz="1400" b="1" i="0" u="none" strike="noStrike" dirty="0">
                          <a:solidFill>
                            <a:srgbClr val="000000"/>
                          </a:solidFill>
                          <a:effectLst/>
                          <a:latin typeface="Saira Extra Condensed" panose="020B0604020202020204" charset="0"/>
                          <a:cs typeface="Saira Extra Condensed" panose="020B0604020202020204" charset="0"/>
                        </a:rPr>
                        <a:t>Purpose</a:t>
                      </a:r>
                    </a:p>
                  </a:txBody>
                  <a:tcPr marL="45720" marR="4798" marT="479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59CD5"/>
                    </a:solidFill>
                  </a:tcPr>
                </a:tc>
                <a:tc>
                  <a:txBody>
                    <a:bodyPr/>
                    <a:lstStyle/>
                    <a:p>
                      <a:pPr algn="l" fontAlgn="ctr"/>
                      <a:r>
                        <a:rPr lang="en-US" sz="1400" b="1" i="0" u="none" strike="noStrike" dirty="0">
                          <a:solidFill>
                            <a:srgbClr val="000000"/>
                          </a:solidFill>
                          <a:effectLst/>
                          <a:latin typeface="Saira Extra Condensed" panose="020B0604020202020204" charset="0"/>
                          <a:cs typeface="Saira Extra Condensed" panose="020B0604020202020204" charset="0"/>
                        </a:rPr>
                        <a:t>When/Frequency</a:t>
                      </a:r>
                    </a:p>
                  </a:txBody>
                  <a:tcPr marL="45720" marR="4798" marT="479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59CD5"/>
                    </a:solidFill>
                  </a:tcPr>
                </a:tc>
                <a:tc>
                  <a:txBody>
                    <a:bodyPr/>
                    <a:lstStyle/>
                    <a:p>
                      <a:pPr algn="l" fontAlgn="ctr"/>
                      <a:r>
                        <a:rPr lang="en-US" sz="1400" b="1" i="0" u="none" strike="noStrike" dirty="0">
                          <a:solidFill>
                            <a:srgbClr val="000000"/>
                          </a:solidFill>
                          <a:effectLst/>
                          <a:latin typeface="Saira Extra Condensed" panose="020B0604020202020204" charset="0"/>
                          <a:cs typeface="Saira Extra Condensed" panose="020B0604020202020204" charset="0"/>
                        </a:rPr>
                        <a:t>Type/Method</a:t>
                      </a:r>
                    </a:p>
                  </a:txBody>
                  <a:tcPr marL="45720" marR="4798" marT="479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59CD5"/>
                    </a:solidFill>
                  </a:tcPr>
                </a:tc>
                <a:extLst>
                  <a:ext uri="{0D108BD9-81ED-4DB2-BD59-A6C34878D82A}">
                    <a16:rowId xmlns:a16="http://schemas.microsoft.com/office/drawing/2014/main" val="2447889718"/>
                  </a:ext>
                </a:extLst>
              </a:tr>
              <a:tr h="427226">
                <a:tc>
                  <a:txBody>
                    <a:bodyPr/>
                    <a:lstStyle/>
                    <a:p>
                      <a:pPr algn="l" fontAlgn="ctr"/>
                      <a:r>
                        <a:rPr lang="en-US" sz="1400" b="1" i="0" u="none" strike="noStrike" dirty="0">
                          <a:solidFill>
                            <a:srgbClr val="000000"/>
                          </a:solidFill>
                          <a:effectLst/>
                          <a:latin typeface="Saira Extra Condensed" panose="020B0604020202020204" charset="0"/>
                          <a:cs typeface="Saira Extra Condensed" panose="020B0604020202020204" charset="0"/>
                        </a:rPr>
                        <a:t>Kick-off meeting</a:t>
                      </a:r>
                    </a:p>
                  </a:txBody>
                  <a:tcPr marL="45720" marR="4798" marT="479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BDBDB"/>
                    </a:solidFill>
                  </a:tcPr>
                </a:tc>
                <a:tc>
                  <a:txBody>
                    <a:bodyPr/>
                    <a:lstStyle/>
                    <a:p>
                      <a:pPr algn="l" fontAlgn="ctr"/>
                      <a:r>
                        <a:rPr lang="en-US" sz="1400" b="0" i="0" u="none" strike="noStrike">
                          <a:solidFill>
                            <a:srgbClr val="000000"/>
                          </a:solidFill>
                          <a:effectLst/>
                          <a:latin typeface="Saira Extra Condensed" panose="020B0604020202020204" charset="0"/>
                          <a:cs typeface="Saira Extra Condensed" panose="020B0604020202020204" charset="0"/>
                        </a:rPr>
                        <a:t>All Teams</a:t>
                      </a:r>
                    </a:p>
                  </a:txBody>
                  <a:tcPr marL="45720" marR="4798" marT="479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BDBDB"/>
                    </a:solidFill>
                  </a:tcPr>
                </a:tc>
                <a:tc>
                  <a:txBody>
                    <a:bodyPr/>
                    <a:lstStyle/>
                    <a:p>
                      <a:pPr algn="l" fontAlgn="ctr"/>
                      <a:r>
                        <a:rPr lang="en-US" sz="1400" b="0" i="0" u="none" strike="noStrike" dirty="0">
                          <a:solidFill>
                            <a:srgbClr val="000000"/>
                          </a:solidFill>
                          <a:effectLst/>
                          <a:latin typeface="Saira Extra Condensed" panose="020B0604020202020204" charset="0"/>
                          <a:cs typeface="Saira Extra Condensed" panose="020B0604020202020204" charset="0"/>
                        </a:rPr>
                        <a:t>Define goals, Budget, Scope</a:t>
                      </a:r>
                    </a:p>
                  </a:txBody>
                  <a:tcPr marL="45720" marR="4798" marT="479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BDBDB"/>
                    </a:solidFill>
                  </a:tcPr>
                </a:tc>
                <a:tc>
                  <a:txBody>
                    <a:bodyPr/>
                    <a:lstStyle/>
                    <a:p>
                      <a:pPr algn="l" fontAlgn="ctr"/>
                      <a:r>
                        <a:rPr lang="en-US" sz="1400" b="0" i="0" u="none" strike="noStrike" dirty="0">
                          <a:solidFill>
                            <a:srgbClr val="FF0000"/>
                          </a:solidFill>
                          <a:effectLst/>
                          <a:latin typeface="Saira Extra Condensed" panose="020B0604020202020204" charset="0"/>
                          <a:cs typeface="Saira Extra Condensed" panose="020B0604020202020204" charset="0"/>
                        </a:rPr>
                        <a:t>Once</a:t>
                      </a:r>
                      <a:r>
                        <a:rPr lang="en-US" sz="1400" b="0" i="0" u="none" strike="noStrike" dirty="0">
                          <a:solidFill>
                            <a:srgbClr val="000000"/>
                          </a:solidFill>
                          <a:effectLst/>
                          <a:latin typeface="Saira Extra Condensed" panose="020B0604020202020204" charset="0"/>
                          <a:cs typeface="Saira Extra Condensed" panose="020B0604020202020204" charset="0"/>
                        </a:rPr>
                        <a:t> on September 5, 2023</a:t>
                      </a:r>
                    </a:p>
                  </a:txBody>
                  <a:tcPr marL="45720" marR="4798" marT="479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BDBDB"/>
                    </a:solidFill>
                  </a:tcPr>
                </a:tc>
                <a:tc>
                  <a:txBody>
                    <a:bodyPr/>
                    <a:lstStyle/>
                    <a:p>
                      <a:pPr algn="l" fontAlgn="ctr"/>
                      <a:r>
                        <a:rPr lang="en-US" sz="1400" b="0" i="0" u="none" strike="noStrike" dirty="0">
                          <a:solidFill>
                            <a:srgbClr val="FF0000"/>
                          </a:solidFill>
                          <a:effectLst/>
                          <a:latin typeface="Saira Extra Condensed" panose="020B0604020202020204" charset="0"/>
                          <a:cs typeface="Saira Extra Condensed" panose="020B0604020202020204" charset="0"/>
                        </a:rPr>
                        <a:t>In Person </a:t>
                      </a:r>
                      <a:r>
                        <a:rPr lang="en-US" sz="1400" b="0" i="0" u="none" strike="noStrike" dirty="0">
                          <a:solidFill>
                            <a:schemeClr val="tx1"/>
                          </a:solidFill>
                          <a:effectLst/>
                          <a:latin typeface="Saira Extra Condensed" panose="020B0604020202020204" charset="0"/>
                          <a:cs typeface="Saira Extra Condensed" panose="020B0604020202020204" charset="0"/>
                        </a:rPr>
                        <a:t>Meeting</a:t>
                      </a:r>
                    </a:p>
                  </a:txBody>
                  <a:tcPr marL="45720" marR="4798" marT="479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BDBDB"/>
                    </a:solidFill>
                  </a:tcPr>
                </a:tc>
                <a:extLst>
                  <a:ext uri="{0D108BD9-81ED-4DB2-BD59-A6C34878D82A}">
                    <a16:rowId xmlns:a16="http://schemas.microsoft.com/office/drawing/2014/main" val="501610707"/>
                  </a:ext>
                </a:extLst>
              </a:tr>
              <a:tr h="427226">
                <a:tc>
                  <a:txBody>
                    <a:bodyPr/>
                    <a:lstStyle/>
                    <a:p>
                      <a:pPr algn="l" fontAlgn="ctr"/>
                      <a:r>
                        <a:rPr lang="en-US" sz="1400" b="1" i="0" u="none" strike="noStrike" dirty="0">
                          <a:solidFill>
                            <a:srgbClr val="000000"/>
                          </a:solidFill>
                          <a:effectLst/>
                          <a:latin typeface="Saira Extra Condensed" panose="020B0604020202020204" charset="0"/>
                          <a:cs typeface="Saira Extra Condensed" panose="020B0604020202020204" charset="0"/>
                        </a:rPr>
                        <a:t>User interviews</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Saira Extra Condensed" panose="020B0604020202020204" charset="0"/>
                          <a:cs typeface="Saira Extra Condensed" panose="020B0604020202020204" charset="0"/>
                        </a:rPr>
                        <a:t>International students, </a:t>
                      </a:r>
                    </a:p>
                    <a:p>
                      <a:pPr algn="l" fontAlgn="ctr"/>
                      <a:r>
                        <a:rPr lang="en-US" sz="1400" b="0" i="0" u="none" strike="noStrike" dirty="0">
                          <a:solidFill>
                            <a:srgbClr val="000000"/>
                          </a:solidFill>
                          <a:effectLst/>
                          <a:latin typeface="Saira Extra Condensed" panose="020B0604020202020204" charset="0"/>
                          <a:cs typeface="Saira Extra Condensed" panose="020B0604020202020204" charset="0"/>
                        </a:rPr>
                        <a:t>Functional Team</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Saira Extra Condensed" panose="020B0604020202020204" charset="0"/>
                          <a:cs typeface="Saira Extra Condensed" panose="020B0604020202020204" charset="0"/>
                        </a:rPr>
                        <a:t>Collect data for analysis</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FF0000"/>
                          </a:solidFill>
                          <a:effectLst/>
                          <a:latin typeface="Saira Extra Condensed" panose="020B0604020202020204" charset="0"/>
                          <a:cs typeface="Saira Extra Condensed" panose="020B0604020202020204" charset="0"/>
                        </a:rPr>
                        <a:t>Daily</a:t>
                      </a:r>
                      <a:r>
                        <a:rPr lang="en-US" sz="1400" b="0" i="0" u="none" strike="noStrike" dirty="0">
                          <a:solidFill>
                            <a:srgbClr val="000000"/>
                          </a:solidFill>
                          <a:effectLst/>
                          <a:latin typeface="Saira Extra Condensed" panose="020B0604020202020204" charset="0"/>
                          <a:cs typeface="Saira Extra Condensed" panose="020B0604020202020204" charset="0"/>
                        </a:rPr>
                        <a:t> from Sep 15 - Sep 20</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FF0000"/>
                          </a:solidFill>
                          <a:effectLst/>
                          <a:latin typeface="Saira Extra Condensed" panose="020B0604020202020204" charset="0"/>
                          <a:cs typeface="Saira Extra Condensed" panose="020B0604020202020204" charset="0"/>
                        </a:rPr>
                        <a:t>Virtual </a:t>
                      </a:r>
                      <a:r>
                        <a:rPr lang="en-US" sz="1400" b="0" i="0" u="none" strike="noStrike" dirty="0">
                          <a:solidFill>
                            <a:schemeClr val="tx1"/>
                          </a:solidFill>
                          <a:effectLst/>
                          <a:latin typeface="Saira Extra Condensed" panose="020B0604020202020204" charset="0"/>
                          <a:cs typeface="Saira Extra Condensed" panose="020B0604020202020204" charset="0"/>
                        </a:rPr>
                        <a:t>Meeting</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08559608"/>
                  </a:ext>
                </a:extLst>
              </a:tr>
              <a:tr h="427226">
                <a:tc>
                  <a:txBody>
                    <a:bodyPr/>
                    <a:lstStyle/>
                    <a:p>
                      <a:pPr algn="l" fontAlgn="ctr"/>
                      <a:r>
                        <a:rPr lang="en-US" sz="1400" b="1" i="0" u="none" strike="noStrike" dirty="0">
                          <a:solidFill>
                            <a:srgbClr val="000000"/>
                          </a:solidFill>
                          <a:effectLst/>
                          <a:latin typeface="Saira Extra Condensed" panose="020B0604020202020204" charset="0"/>
                          <a:cs typeface="Saira Extra Condensed" panose="020B0604020202020204" charset="0"/>
                        </a:rPr>
                        <a:t>Design reviews</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Saira Extra Condensed" panose="020B0604020202020204" charset="0"/>
                          <a:cs typeface="Saira Extra Condensed" panose="020B0604020202020204" charset="0"/>
                        </a:rPr>
                        <a:t>Designer Team, Project team, </a:t>
                      </a:r>
                    </a:p>
                    <a:p>
                      <a:pPr algn="l" fontAlgn="ctr"/>
                      <a:r>
                        <a:rPr lang="en-US" sz="1400" b="0" i="0" u="none" strike="noStrike" dirty="0">
                          <a:solidFill>
                            <a:srgbClr val="000000"/>
                          </a:solidFill>
                          <a:effectLst/>
                          <a:latin typeface="Saira Extra Condensed" panose="020B0604020202020204" charset="0"/>
                          <a:cs typeface="Saira Extra Condensed" panose="020B0604020202020204" charset="0"/>
                        </a:rPr>
                        <a:t>All stakeholders</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Saira Extra Condensed" panose="020B0604020202020204" charset="0"/>
                          <a:cs typeface="Saira Extra Condensed" panose="020B0604020202020204" charset="0"/>
                        </a:rPr>
                        <a:t>Discuss UI/UX enhancements.</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FF0000"/>
                          </a:solidFill>
                          <a:effectLst/>
                          <a:latin typeface="Saira Extra Condensed" panose="020B0604020202020204" charset="0"/>
                          <a:cs typeface="Saira Extra Condensed" panose="020B0604020202020204" charset="0"/>
                        </a:rPr>
                        <a:t>Weekly</a:t>
                      </a:r>
                      <a:r>
                        <a:rPr lang="en-US" sz="1400" b="0" i="0" u="none" strike="noStrike" dirty="0">
                          <a:solidFill>
                            <a:srgbClr val="000000"/>
                          </a:solidFill>
                          <a:effectLst/>
                          <a:latin typeface="Saira Extra Condensed" panose="020B0604020202020204" charset="0"/>
                          <a:cs typeface="Saira Extra Condensed" panose="020B0604020202020204" charset="0"/>
                        </a:rPr>
                        <a:t> Sep 29 - Nov 17</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FF0000"/>
                          </a:solidFill>
                          <a:effectLst/>
                          <a:latin typeface="Saira Extra Condensed" panose="020B0604020202020204" charset="0"/>
                          <a:cs typeface="Saira Extra Condensed" panose="020B0604020202020204" charset="0"/>
                        </a:rPr>
                        <a:t>Virtual</a:t>
                      </a:r>
                      <a:r>
                        <a:rPr lang="en-US" sz="1400" b="0" i="0" u="none" strike="noStrike" dirty="0">
                          <a:solidFill>
                            <a:srgbClr val="000000"/>
                          </a:solidFill>
                          <a:effectLst/>
                          <a:latin typeface="Saira Extra Condensed" panose="020B0604020202020204" charset="0"/>
                          <a:cs typeface="Saira Extra Condensed" panose="020B0604020202020204" charset="0"/>
                        </a:rPr>
                        <a:t> </a:t>
                      </a:r>
                      <a:r>
                        <a:rPr lang="en-US" sz="1400" b="0" i="0" u="none" strike="noStrike" dirty="0">
                          <a:solidFill>
                            <a:schemeClr val="tx1"/>
                          </a:solidFill>
                          <a:effectLst/>
                          <a:latin typeface="Saira Extra Condensed" panose="020B0604020202020204" charset="0"/>
                          <a:cs typeface="Saira Extra Condensed" panose="020B0604020202020204" charset="0"/>
                        </a:rPr>
                        <a:t>Meeting</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84068900"/>
                  </a:ext>
                </a:extLst>
              </a:tr>
              <a:tr h="427226">
                <a:tc>
                  <a:txBody>
                    <a:bodyPr/>
                    <a:lstStyle/>
                    <a:p>
                      <a:pPr algn="l" fontAlgn="ctr"/>
                      <a:r>
                        <a:rPr lang="en-US" sz="1400" b="1" i="0" u="none" strike="noStrike" dirty="0">
                          <a:solidFill>
                            <a:srgbClr val="000000"/>
                          </a:solidFill>
                          <a:effectLst/>
                          <a:latin typeface="Saira Extra Condensed" panose="020B0604020202020204" charset="0"/>
                          <a:cs typeface="Saira Extra Condensed" panose="020B0604020202020204" charset="0"/>
                        </a:rPr>
                        <a:t>Development updates</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Saira Extra Condensed" panose="020B0604020202020204" charset="0"/>
                          <a:cs typeface="Saira Extra Condensed" panose="020B0604020202020204" charset="0"/>
                        </a:rPr>
                        <a:t>Developer Team, Project team, </a:t>
                      </a:r>
                    </a:p>
                    <a:p>
                      <a:pPr algn="l" fontAlgn="ctr"/>
                      <a:r>
                        <a:rPr lang="en-US" sz="1400" b="0" i="0" u="none" strike="noStrike" dirty="0">
                          <a:solidFill>
                            <a:srgbClr val="000000"/>
                          </a:solidFill>
                          <a:effectLst/>
                          <a:latin typeface="Saira Extra Condensed" panose="020B0604020202020204" charset="0"/>
                          <a:cs typeface="Saira Extra Condensed" panose="020B0604020202020204" charset="0"/>
                        </a:rPr>
                        <a:t>All stakeholders</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1400" b="0" i="0" u="none" strike="noStrike" dirty="0">
                          <a:solidFill>
                            <a:srgbClr val="000000"/>
                          </a:solidFill>
                          <a:effectLst/>
                          <a:latin typeface="Saira Extra Condensed" panose="020B0604020202020204" charset="0"/>
                          <a:cs typeface="Saira Extra Condensed" panose="020B0604020202020204" charset="0"/>
                        </a:rPr>
                        <a:t>Monitor development</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FF0000"/>
                          </a:solidFill>
                          <a:effectLst/>
                          <a:latin typeface="Saira Extra Condensed" panose="020B0604020202020204" charset="0"/>
                          <a:cs typeface="Saira Extra Condensed" panose="020B0604020202020204" charset="0"/>
                        </a:rPr>
                        <a:t>Weekly</a:t>
                      </a:r>
                      <a:r>
                        <a:rPr lang="en-US" sz="1400" b="0" i="0" u="none" strike="noStrike" dirty="0">
                          <a:solidFill>
                            <a:srgbClr val="000000"/>
                          </a:solidFill>
                          <a:effectLst/>
                          <a:latin typeface="Saira Extra Condensed" panose="020B0604020202020204" charset="0"/>
                          <a:cs typeface="Saira Extra Condensed" panose="020B0604020202020204" charset="0"/>
                        </a:rPr>
                        <a:t> updates from Sep 29 - Nov 17 </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a:solidFill>
                            <a:srgbClr val="FF0000"/>
                          </a:solidFill>
                          <a:effectLst/>
                          <a:latin typeface="Saira Extra Condensed" panose="020B0604020202020204" charset="0"/>
                          <a:cs typeface="Saira Extra Condensed" panose="020B0604020202020204" charset="0"/>
                        </a:rPr>
                        <a:t>Email </a:t>
                      </a:r>
                      <a:r>
                        <a:rPr lang="en-US" sz="1400" b="0" i="0" u="none" strike="noStrike">
                          <a:solidFill>
                            <a:srgbClr val="000000"/>
                          </a:solidFill>
                          <a:effectLst/>
                          <a:latin typeface="Saira Extra Condensed" panose="020B0604020202020204" charset="0"/>
                          <a:cs typeface="Saira Extra Condensed" panose="020B0604020202020204" charset="0"/>
                        </a:rPr>
                        <a:t>with link to report</a:t>
                      </a:r>
                      <a:endParaRPr lang="en-US" sz="1400" b="0" i="0" u="none" strike="noStrike">
                        <a:solidFill>
                          <a:srgbClr val="FF0000"/>
                        </a:solidFill>
                        <a:effectLst/>
                        <a:latin typeface="Saira Extra Condensed" panose="020B0604020202020204" charset="0"/>
                        <a:cs typeface="Saira Extra Condensed" panose="020B0604020202020204" charset="0"/>
                      </a:endParaRP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90984082"/>
                  </a:ext>
                </a:extLst>
              </a:tr>
              <a:tr h="485411">
                <a:tc>
                  <a:txBody>
                    <a:bodyPr/>
                    <a:lstStyle/>
                    <a:p>
                      <a:pPr algn="l" fontAlgn="ctr"/>
                      <a:r>
                        <a:rPr lang="en-US" sz="1400" b="1" i="0" u="none" strike="noStrike" dirty="0">
                          <a:solidFill>
                            <a:srgbClr val="000000"/>
                          </a:solidFill>
                          <a:effectLst/>
                          <a:latin typeface="Saira Extra Condensed" panose="020B0604020202020204" charset="0"/>
                          <a:cs typeface="Saira Extra Condensed" panose="020B0604020202020204" charset="0"/>
                        </a:rPr>
                        <a:t>Content Creation updates</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Saira Extra Condensed" panose="020B0604020202020204" charset="0"/>
                          <a:cs typeface="Saira Extra Condensed" panose="020B0604020202020204" charset="0"/>
                        </a:rPr>
                        <a:t>Content creation Team, </a:t>
                      </a:r>
                    </a:p>
                    <a:p>
                      <a:pPr algn="l" fontAlgn="ctr"/>
                      <a:r>
                        <a:rPr lang="en-US" sz="1400" b="0" i="0" u="none" strike="noStrike" dirty="0">
                          <a:solidFill>
                            <a:srgbClr val="000000"/>
                          </a:solidFill>
                          <a:effectLst/>
                          <a:latin typeface="Saira Extra Condensed" panose="020B0604020202020204" charset="0"/>
                          <a:cs typeface="Saira Extra Condensed" panose="020B0604020202020204" charset="0"/>
                        </a:rPr>
                        <a:t>Resource control Team</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1400" b="0" i="0" u="none" strike="noStrike" dirty="0">
                          <a:solidFill>
                            <a:srgbClr val="000000"/>
                          </a:solidFill>
                          <a:effectLst/>
                          <a:latin typeface="Saira Extra Condensed" panose="020B0604020202020204" charset="0"/>
                          <a:cs typeface="Saira Extra Condensed" panose="020B0604020202020204" charset="0"/>
                        </a:rPr>
                        <a:t>Plan language programs and mental health resources.</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FF0000"/>
                          </a:solidFill>
                          <a:effectLst/>
                          <a:latin typeface="Saira Extra Condensed" panose="020B0604020202020204" charset="0"/>
                          <a:cs typeface="Saira Extra Condensed" panose="020B0604020202020204" charset="0"/>
                        </a:rPr>
                        <a:t>Biweekly</a:t>
                      </a:r>
                      <a:r>
                        <a:rPr lang="en-US" sz="1400" b="0" i="0" u="none" strike="noStrike" dirty="0">
                          <a:solidFill>
                            <a:srgbClr val="000000"/>
                          </a:solidFill>
                          <a:effectLst/>
                          <a:latin typeface="Saira Extra Condensed" panose="020B0604020202020204" charset="0"/>
                          <a:cs typeface="Saira Extra Condensed" panose="020B0604020202020204" charset="0"/>
                        </a:rPr>
                        <a:t> meeting</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FF0000"/>
                          </a:solidFill>
                          <a:effectLst/>
                          <a:latin typeface="Saira Extra Condensed" panose="020B0604020202020204" charset="0"/>
                          <a:cs typeface="Saira Extra Condensed" panose="020B0604020202020204" charset="0"/>
                        </a:rPr>
                        <a:t>In person </a:t>
                      </a:r>
                      <a:r>
                        <a:rPr lang="en-US" sz="1400" b="0" i="0" u="none" strike="noStrike" dirty="0">
                          <a:solidFill>
                            <a:schemeClr val="tx1"/>
                          </a:solidFill>
                          <a:effectLst/>
                          <a:latin typeface="Saira Extra Condensed" panose="020B0604020202020204" charset="0"/>
                          <a:cs typeface="Saira Extra Condensed" panose="020B0604020202020204" charset="0"/>
                        </a:rPr>
                        <a:t>Meeting</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03822102"/>
                  </a:ext>
                </a:extLst>
              </a:tr>
              <a:tr h="262393">
                <a:tc>
                  <a:txBody>
                    <a:bodyPr/>
                    <a:lstStyle/>
                    <a:p>
                      <a:pPr algn="l" fontAlgn="ctr"/>
                      <a:r>
                        <a:rPr lang="en-US" sz="1400" b="1" i="0" u="none" strike="noStrike">
                          <a:solidFill>
                            <a:srgbClr val="000000"/>
                          </a:solidFill>
                          <a:effectLst/>
                          <a:latin typeface="Saira Extra Condensed" panose="020B0604020202020204" charset="0"/>
                          <a:cs typeface="Saira Extra Condensed" panose="020B0604020202020204" charset="0"/>
                        </a:rPr>
                        <a:t>Testing updates</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Saira Extra Condensed" panose="020B0604020202020204" charset="0"/>
                          <a:cs typeface="Saira Extra Condensed" panose="020B0604020202020204" charset="0"/>
                        </a:rPr>
                        <a:t>QA team, All stakeholders</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1400" b="0" i="0" u="none" strike="noStrike" dirty="0">
                          <a:solidFill>
                            <a:srgbClr val="000000"/>
                          </a:solidFill>
                          <a:effectLst/>
                          <a:latin typeface="Saira Extra Condensed" panose="020B0604020202020204" charset="0"/>
                          <a:cs typeface="Saira Extra Condensed" panose="020B0604020202020204" charset="0"/>
                        </a:rPr>
                        <a:t>Share app testing progress</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FF0000"/>
                          </a:solidFill>
                          <a:effectLst/>
                          <a:latin typeface="Saira Extra Condensed" panose="020B0604020202020204" charset="0"/>
                          <a:cs typeface="Saira Extra Condensed" panose="020B0604020202020204" charset="0"/>
                        </a:rPr>
                        <a:t>Weekly</a:t>
                      </a:r>
                      <a:r>
                        <a:rPr lang="en-US" sz="1400" b="0" i="0" u="none" strike="noStrike" dirty="0">
                          <a:solidFill>
                            <a:srgbClr val="000000"/>
                          </a:solidFill>
                          <a:effectLst/>
                          <a:latin typeface="Saira Extra Condensed" panose="020B0604020202020204" charset="0"/>
                          <a:cs typeface="Saira Extra Condensed" panose="020B0604020202020204" charset="0"/>
                        </a:rPr>
                        <a:t> update reports from Oct 27 - Nov 17</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FF0000"/>
                          </a:solidFill>
                          <a:effectLst/>
                          <a:latin typeface="Saira Extra Condensed" panose="020B0604020202020204" charset="0"/>
                          <a:cs typeface="Saira Extra Condensed" panose="020B0604020202020204" charset="0"/>
                        </a:rPr>
                        <a:t>Email</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30830508"/>
                  </a:ext>
                </a:extLst>
              </a:tr>
              <a:tr h="232773">
                <a:tc>
                  <a:txBody>
                    <a:bodyPr/>
                    <a:lstStyle/>
                    <a:p>
                      <a:pPr algn="l" fontAlgn="ctr"/>
                      <a:r>
                        <a:rPr lang="en-US" sz="1400" b="1" i="0" u="none" strike="noStrike">
                          <a:solidFill>
                            <a:srgbClr val="000000"/>
                          </a:solidFill>
                          <a:effectLst/>
                          <a:latin typeface="Saira Extra Condensed" panose="020B0604020202020204" charset="0"/>
                          <a:cs typeface="Saira Extra Condensed" panose="020B0604020202020204" charset="0"/>
                        </a:rPr>
                        <a:t>Bug reports</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Saira Extra Condensed" panose="020B0604020202020204" charset="0"/>
                          <a:cs typeface="Saira Extra Condensed" panose="020B0604020202020204" charset="0"/>
                        </a:rPr>
                        <a:t>QA team, Developer Team</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Saira Extra Condensed" panose="020B0604020202020204" charset="0"/>
                          <a:cs typeface="Saira Extra Condensed" panose="020B0604020202020204" charset="0"/>
                        </a:rPr>
                        <a:t>Report identified bugs</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FF0000"/>
                          </a:solidFill>
                          <a:effectLst/>
                          <a:latin typeface="Saira Extra Condensed" panose="020B0604020202020204" charset="0"/>
                          <a:cs typeface="Saira Extra Condensed" panose="020B0604020202020204" charset="0"/>
                        </a:rPr>
                        <a:t>Ad hoc</a:t>
                      </a:r>
                      <a:r>
                        <a:rPr lang="en-US" sz="1400" b="0" i="0" u="none" strike="noStrike" dirty="0">
                          <a:solidFill>
                            <a:srgbClr val="000000"/>
                          </a:solidFill>
                          <a:effectLst/>
                          <a:latin typeface="Saira Extra Condensed" panose="020B0604020202020204" charset="0"/>
                          <a:cs typeface="Saira Extra Condensed" panose="020B0604020202020204" charset="0"/>
                        </a:rPr>
                        <a:t> meeting to rectify bugs and issues</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Saira Extra Condensed" panose="020B0604020202020204" charset="0"/>
                          <a:cs typeface="Saira Extra Condensed" panose="020B0604020202020204" charset="0"/>
                        </a:rPr>
                        <a:t>Reported through </a:t>
                      </a:r>
                      <a:r>
                        <a:rPr lang="en-US" sz="1400" b="0" i="0" u="none" strike="noStrike" dirty="0">
                          <a:solidFill>
                            <a:srgbClr val="FF0000"/>
                          </a:solidFill>
                          <a:effectLst/>
                          <a:latin typeface="Saira Extra Condensed" panose="020B0604020202020204" charset="0"/>
                          <a:cs typeface="Saira Extra Condensed" panose="020B0604020202020204" charset="0"/>
                        </a:rPr>
                        <a:t>Email</a:t>
                      </a:r>
                      <a:endParaRPr lang="en-US" sz="1400" b="0" i="0" u="none" strike="noStrike" dirty="0">
                        <a:solidFill>
                          <a:srgbClr val="000000"/>
                        </a:solidFill>
                        <a:effectLst/>
                        <a:latin typeface="Saira Extra Condensed" panose="020B0604020202020204" charset="0"/>
                        <a:cs typeface="Saira Extra Condensed" panose="020B0604020202020204" charset="0"/>
                      </a:endParaRP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27313904"/>
                  </a:ext>
                </a:extLst>
              </a:tr>
              <a:tr h="427226">
                <a:tc>
                  <a:txBody>
                    <a:bodyPr/>
                    <a:lstStyle/>
                    <a:p>
                      <a:pPr algn="l" fontAlgn="ctr"/>
                      <a:r>
                        <a:rPr lang="en-US" sz="1400" b="1" i="0" u="none" strike="noStrike" dirty="0">
                          <a:solidFill>
                            <a:srgbClr val="000000"/>
                          </a:solidFill>
                          <a:effectLst/>
                          <a:latin typeface="Saira Extra Condensed" panose="020B0604020202020204" charset="0"/>
                          <a:cs typeface="Saira Extra Condensed" panose="020B0604020202020204" charset="0"/>
                        </a:rPr>
                        <a:t>Launch plan</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Saira Extra Condensed" panose="020B0604020202020204" charset="0"/>
                          <a:cs typeface="Saira Extra Condensed" panose="020B0604020202020204" charset="0"/>
                        </a:rPr>
                        <a:t>Entire Project Team, </a:t>
                      </a:r>
                    </a:p>
                    <a:p>
                      <a:pPr algn="l" fontAlgn="ctr"/>
                      <a:r>
                        <a:rPr lang="en-US" sz="1400" b="0" i="0" u="none" strike="noStrike" dirty="0">
                          <a:solidFill>
                            <a:srgbClr val="000000"/>
                          </a:solidFill>
                          <a:effectLst/>
                          <a:latin typeface="Saira Extra Condensed" panose="020B0604020202020204" charset="0"/>
                          <a:cs typeface="Saira Extra Condensed" panose="020B0604020202020204" charset="0"/>
                        </a:rPr>
                        <a:t>Marketing team, All stakeholders</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1400" b="0" i="0" u="none" strike="noStrike" dirty="0">
                          <a:solidFill>
                            <a:srgbClr val="000000"/>
                          </a:solidFill>
                          <a:effectLst/>
                          <a:latin typeface="Saira Extra Condensed" panose="020B0604020202020204" charset="0"/>
                          <a:cs typeface="Saira Extra Condensed" panose="020B0604020202020204" charset="0"/>
                        </a:rPr>
                        <a:t>Finalize tasks for app launch.</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FF0000"/>
                          </a:solidFill>
                          <a:effectLst/>
                          <a:latin typeface="Saira Extra Condensed" panose="020B0604020202020204" charset="0"/>
                          <a:cs typeface="Saira Extra Condensed" panose="020B0604020202020204" charset="0"/>
                        </a:rPr>
                        <a:t>Once</a:t>
                      </a:r>
                      <a:r>
                        <a:rPr lang="en-US" sz="1400" b="0" i="0" u="none" strike="noStrike" dirty="0">
                          <a:solidFill>
                            <a:srgbClr val="000000"/>
                          </a:solidFill>
                          <a:effectLst/>
                          <a:latin typeface="Saira Extra Condensed" panose="020B0604020202020204" charset="0"/>
                          <a:cs typeface="Saira Extra Condensed" panose="020B0604020202020204" charset="0"/>
                        </a:rPr>
                        <a:t> on Nov 17 for planning the app launch</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FF0000"/>
                          </a:solidFill>
                          <a:effectLst/>
                          <a:latin typeface="Saira Extra Condensed" panose="020B0604020202020204" charset="0"/>
                          <a:cs typeface="Saira Extra Condensed" panose="020B0604020202020204" charset="0"/>
                        </a:rPr>
                        <a:t>In Person </a:t>
                      </a:r>
                      <a:r>
                        <a:rPr lang="en-US" sz="1400" b="0" i="0" u="none" strike="noStrike" dirty="0">
                          <a:solidFill>
                            <a:schemeClr val="tx1"/>
                          </a:solidFill>
                          <a:effectLst/>
                          <a:latin typeface="Saira Extra Condensed" panose="020B0604020202020204" charset="0"/>
                          <a:cs typeface="Saira Extra Condensed" panose="020B0604020202020204" charset="0"/>
                        </a:rPr>
                        <a:t>Meeting</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08544766"/>
                  </a:ext>
                </a:extLst>
              </a:tr>
              <a:tr h="427226">
                <a:tc>
                  <a:txBody>
                    <a:bodyPr/>
                    <a:lstStyle/>
                    <a:p>
                      <a:pPr algn="l" fontAlgn="ctr"/>
                      <a:r>
                        <a:rPr lang="en-US" sz="1400" b="1" i="0" u="none" strike="noStrike">
                          <a:solidFill>
                            <a:srgbClr val="000000"/>
                          </a:solidFill>
                          <a:effectLst/>
                          <a:latin typeface="Saira Extra Condensed" panose="020B0604020202020204" charset="0"/>
                          <a:cs typeface="Saira Extra Condensed" panose="020B0604020202020204" charset="0"/>
                        </a:rPr>
                        <a:t>Social media posts </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Saira Extra Condensed" panose="020B0604020202020204" charset="0"/>
                          <a:cs typeface="Saira Extra Condensed" panose="020B0604020202020204" charset="0"/>
                        </a:rPr>
                        <a:t>Marketing team,                      </a:t>
                      </a:r>
                    </a:p>
                    <a:p>
                      <a:pPr algn="l" fontAlgn="ctr"/>
                      <a:r>
                        <a:rPr lang="en-US" sz="1400" b="0" i="0" u="none" strike="noStrike" dirty="0">
                          <a:solidFill>
                            <a:srgbClr val="000000"/>
                          </a:solidFill>
                          <a:effectLst/>
                          <a:latin typeface="Saira Extra Condensed" panose="020B0604020202020204" charset="0"/>
                          <a:cs typeface="Saira Extra Condensed" panose="020B0604020202020204" charset="0"/>
                        </a:rPr>
                        <a:t>All stakeholders</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it-IT" sz="1400" b="0" i="0" u="none" strike="noStrike" dirty="0">
                          <a:solidFill>
                            <a:srgbClr val="000000"/>
                          </a:solidFill>
                          <a:effectLst/>
                          <a:latin typeface="Saira Extra Condensed" panose="020B0604020202020204" charset="0"/>
                          <a:cs typeface="Saira Extra Condensed" panose="020B0604020202020204" charset="0"/>
                        </a:rPr>
                        <a:t>Promote app via social media</a:t>
                      </a:r>
                      <a:endParaRPr lang="en-US" sz="1400" b="0" i="0" u="none" strike="noStrike" dirty="0">
                        <a:solidFill>
                          <a:srgbClr val="000000"/>
                        </a:solidFill>
                        <a:effectLst/>
                        <a:latin typeface="Saira Extra Condensed" panose="020B0604020202020204" charset="0"/>
                        <a:cs typeface="Saira Extra Condensed" panose="020B0604020202020204" charset="0"/>
                      </a:endParaRP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FF0000"/>
                          </a:solidFill>
                          <a:effectLst/>
                          <a:latin typeface="Saira Extra Condensed" panose="020B0604020202020204" charset="0"/>
                          <a:cs typeface="Saira Extra Condensed" panose="020B0604020202020204" charset="0"/>
                        </a:rPr>
                        <a:t>Weekly</a:t>
                      </a:r>
                      <a:r>
                        <a:rPr lang="en-US" sz="1400" b="0" i="0" u="none" strike="noStrike" dirty="0">
                          <a:solidFill>
                            <a:srgbClr val="000000"/>
                          </a:solidFill>
                          <a:effectLst/>
                          <a:latin typeface="Saira Extra Condensed" panose="020B0604020202020204" charset="0"/>
                          <a:cs typeface="Saira Extra Condensed" panose="020B0604020202020204" charset="0"/>
                        </a:rPr>
                        <a:t> from Sep 27 – Dec 5</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FF0000"/>
                          </a:solidFill>
                          <a:effectLst/>
                          <a:latin typeface="Saira Extra Condensed" panose="020B0604020202020204" charset="0"/>
                          <a:cs typeface="Saira Extra Condensed" panose="020B0604020202020204" charset="0"/>
                        </a:rPr>
                        <a:t>In Person </a:t>
                      </a:r>
                      <a:r>
                        <a:rPr lang="en-US" sz="1400" b="0" i="0" u="none" strike="noStrike" dirty="0">
                          <a:solidFill>
                            <a:schemeClr val="tx1"/>
                          </a:solidFill>
                          <a:effectLst/>
                          <a:latin typeface="Saira Extra Condensed" panose="020B0604020202020204" charset="0"/>
                          <a:cs typeface="Saira Extra Condensed" panose="020B0604020202020204" charset="0"/>
                        </a:rPr>
                        <a:t>Meeting</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36867425"/>
                  </a:ext>
                </a:extLst>
              </a:tr>
              <a:tr h="427226">
                <a:tc>
                  <a:txBody>
                    <a:bodyPr/>
                    <a:lstStyle/>
                    <a:p>
                      <a:pPr algn="l" fontAlgn="ctr"/>
                      <a:r>
                        <a:rPr lang="en-US" sz="1400" b="1" i="0" u="none" strike="noStrike">
                          <a:solidFill>
                            <a:srgbClr val="000000"/>
                          </a:solidFill>
                          <a:effectLst/>
                          <a:latin typeface="Saira Extra Condensed" panose="020B0604020202020204" charset="0"/>
                          <a:cs typeface="Saira Extra Condensed" panose="020B0604020202020204" charset="0"/>
                        </a:rPr>
                        <a:t>User feedback collection</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Saira Extra Condensed" panose="020B0604020202020204" charset="0"/>
                          <a:cs typeface="Saira Extra Condensed" panose="020B0604020202020204" charset="0"/>
                        </a:rPr>
                        <a:t>International students, </a:t>
                      </a:r>
                    </a:p>
                    <a:p>
                      <a:pPr algn="l" fontAlgn="ctr"/>
                      <a:r>
                        <a:rPr lang="en-US" sz="1400" b="0" i="0" u="none" strike="noStrike" dirty="0">
                          <a:solidFill>
                            <a:srgbClr val="000000"/>
                          </a:solidFill>
                          <a:effectLst/>
                          <a:latin typeface="Saira Extra Condensed" panose="020B0604020202020204" charset="0"/>
                          <a:cs typeface="Saira Extra Condensed" panose="020B0604020202020204" charset="0"/>
                        </a:rPr>
                        <a:t>Functional Team</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Saira Extra Condensed" panose="020B0604020202020204" charset="0"/>
                          <a:cs typeface="Saira Extra Condensed" panose="020B0604020202020204" charset="0"/>
                        </a:rPr>
                        <a:t>Receive user’s feedback on the app's functionalities</a:t>
                      </a:r>
                      <a:endParaRPr lang="it-IT" sz="1400" b="0" i="0" u="none" strike="noStrike" dirty="0">
                        <a:solidFill>
                          <a:srgbClr val="000000"/>
                        </a:solidFill>
                        <a:effectLst/>
                        <a:latin typeface="Saira Extra Condensed" panose="020B0604020202020204" charset="0"/>
                        <a:cs typeface="Saira Extra Condensed" panose="020B0604020202020204" charset="0"/>
                      </a:endParaRP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FF0000"/>
                          </a:solidFill>
                          <a:effectLst/>
                          <a:latin typeface="Saira Extra Condensed" panose="020B0604020202020204" charset="0"/>
                          <a:cs typeface="Saira Extra Condensed" panose="020B0604020202020204" charset="0"/>
                        </a:rPr>
                        <a:t>Monthly</a:t>
                      </a:r>
                      <a:r>
                        <a:rPr lang="en-US" sz="1400" b="0" i="0" u="none" strike="noStrike" dirty="0">
                          <a:solidFill>
                            <a:srgbClr val="000000"/>
                          </a:solidFill>
                          <a:effectLst/>
                          <a:latin typeface="Saira Extra Condensed" panose="020B0604020202020204" charset="0"/>
                          <a:cs typeface="Saira Extra Condensed" panose="020B0604020202020204" charset="0"/>
                        </a:rPr>
                        <a:t> meeting to Collect feedback</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chemeClr val="tx1"/>
                          </a:solidFill>
                          <a:effectLst/>
                          <a:latin typeface="Saira Extra Condensed" panose="020B0604020202020204" charset="0"/>
                          <a:cs typeface="Saira Extra Condensed" panose="020B0604020202020204" charset="0"/>
                        </a:rPr>
                        <a:t>Survey, </a:t>
                      </a:r>
                      <a:r>
                        <a:rPr lang="en-US" sz="1400" b="0" i="0" u="none" strike="noStrike" dirty="0">
                          <a:solidFill>
                            <a:srgbClr val="FF0000"/>
                          </a:solidFill>
                          <a:effectLst/>
                          <a:latin typeface="Saira Extra Condensed" panose="020B0604020202020204" charset="0"/>
                          <a:cs typeface="Saira Extra Condensed" panose="020B0604020202020204" charset="0"/>
                        </a:rPr>
                        <a:t>Email</a:t>
                      </a:r>
                      <a:r>
                        <a:rPr lang="en-US" sz="1400" b="0" i="0" u="none" strike="noStrike" dirty="0">
                          <a:solidFill>
                            <a:schemeClr val="tx1"/>
                          </a:solidFill>
                          <a:effectLst/>
                          <a:latin typeface="Saira Extra Condensed" panose="020B0604020202020204" charset="0"/>
                          <a:cs typeface="Saira Extra Condensed" panose="020B0604020202020204" charset="0"/>
                        </a:rPr>
                        <a:t>,</a:t>
                      </a:r>
                      <a:r>
                        <a:rPr lang="en-US" sz="1400" b="0" i="0" u="none" strike="noStrike" dirty="0">
                          <a:solidFill>
                            <a:srgbClr val="FF0000"/>
                          </a:solidFill>
                          <a:effectLst/>
                          <a:latin typeface="Saira Extra Condensed" panose="020B0604020202020204" charset="0"/>
                          <a:cs typeface="Saira Extra Condensed" panose="020B0604020202020204" charset="0"/>
                        </a:rPr>
                        <a:t> </a:t>
                      </a:r>
                    </a:p>
                    <a:p>
                      <a:pPr algn="l" fontAlgn="ctr"/>
                      <a:r>
                        <a:rPr lang="en-US" sz="1400" b="0" i="0" u="none" strike="noStrike" dirty="0">
                          <a:solidFill>
                            <a:srgbClr val="FF0000"/>
                          </a:solidFill>
                          <a:effectLst/>
                          <a:latin typeface="Saira Extra Condensed" panose="020B0604020202020204" charset="0"/>
                          <a:cs typeface="Saira Extra Condensed" panose="020B0604020202020204" charset="0"/>
                        </a:rPr>
                        <a:t>Virtual </a:t>
                      </a:r>
                      <a:r>
                        <a:rPr lang="en-US" sz="1400" b="0" i="0" u="none" strike="noStrike" dirty="0">
                          <a:solidFill>
                            <a:schemeClr val="tx1"/>
                          </a:solidFill>
                          <a:effectLst/>
                          <a:latin typeface="Saira Extra Condensed" panose="020B0604020202020204" charset="0"/>
                          <a:cs typeface="Saira Extra Condensed" panose="020B0604020202020204" charset="0"/>
                        </a:rPr>
                        <a:t>Interviews</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43762147"/>
                  </a:ext>
                </a:extLst>
              </a:tr>
              <a:tr h="500255">
                <a:tc>
                  <a:txBody>
                    <a:bodyPr/>
                    <a:lstStyle/>
                    <a:p>
                      <a:pPr algn="l" fontAlgn="ctr"/>
                      <a:r>
                        <a:rPr lang="en-US" sz="1400" b="1" i="0" u="none" strike="noStrike" dirty="0">
                          <a:solidFill>
                            <a:srgbClr val="000000"/>
                          </a:solidFill>
                          <a:effectLst/>
                          <a:latin typeface="Saira Extra Condensed" panose="020B0604020202020204" charset="0"/>
                          <a:cs typeface="Saira Extra Condensed" panose="020B0604020202020204" charset="0"/>
                        </a:rPr>
                        <a:t>Project Advisory Meetings</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Saira Extra Condensed" panose="020B0604020202020204" charset="0"/>
                          <a:cs typeface="Saira Extra Condensed" panose="020B0604020202020204" charset="0"/>
                        </a:rPr>
                        <a:t>Functional Team, Core Team, </a:t>
                      </a:r>
                    </a:p>
                    <a:p>
                      <a:pPr algn="l" fontAlgn="ctr"/>
                      <a:r>
                        <a:rPr lang="en-US" sz="1400" b="0" i="0" u="none" strike="noStrike" dirty="0">
                          <a:solidFill>
                            <a:srgbClr val="000000"/>
                          </a:solidFill>
                          <a:effectLst/>
                          <a:latin typeface="Saira Extra Condensed" panose="020B0604020202020204" charset="0"/>
                          <a:cs typeface="Saira Extra Condensed" panose="020B0604020202020204" charset="0"/>
                        </a:rPr>
                        <a:t>Project Team</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Saira Extra Condensed" panose="020B0604020202020204" charset="0"/>
                          <a:cs typeface="Saira Extra Condensed" panose="020B0604020202020204" charset="0"/>
                        </a:rPr>
                        <a:t>Hold specialized team meetings</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a:solidFill>
                            <a:srgbClr val="FF0000"/>
                          </a:solidFill>
                          <a:effectLst/>
                          <a:latin typeface="Saira Extra Condensed" panose="020B0604020202020204" charset="0"/>
                          <a:cs typeface="Saira Extra Condensed" panose="020B0604020202020204" charset="0"/>
                        </a:rPr>
                        <a:t>Biweekly</a:t>
                      </a:r>
                      <a:r>
                        <a:rPr lang="en-US" sz="1400" b="0" i="0" u="none" strike="noStrike">
                          <a:solidFill>
                            <a:srgbClr val="000000"/>
                          </a:solidFill>
                          <a:effectLst/>
                          <a:latin typeface="Saira Extra Condensed" panose="020B0604020202020204" charset="0"/>
                          <a:cs typeface="Saira Extra Condensed" panose="020B0604020202020204" charset="0"/>
                        </a:rPr>
                        <a:t> meeting from Sep 5 – Dec 7</a:t>
                      </a:r>
                      <a:endParaRPr lang="en-US" sz="1400" b="0" i="0" u="none" strike="noStrike" dirty="0">
                        <a:solidFill>
                          <a:srgbClr val="000000"/>
                        </a:solidFill>
                        <a:effectLst/>
                        <a:latin typeface="Saira Extra Condensed" panose="020B0604020202020204" charset="0"/>
                        <a:cs typeface="Saira Extra Condensed" panose="020B0604020202020204" charset="0"/>
                      </a:endParaRP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FF0000"/>
                          </a:solidFill>
                          <a:effectLst/>
                          <a:latin typeface="Saira Extra Condensed" panose="020B0604020202020204" charset="0"/>
                          <a:cs typeface="Saira Extra Condensed" panose="020B0604020202020204" charset="0"/>
                        </a:rPr>
                        <a:t>In Person </a:t>
                      </a:r>
                      <a:r>
                        <a:rPr lang="en-US" sz="1400" b="0" i="0" u="none" strike="noStrike" dirty="0">
                          <a:solidFill>
                            <a:schemeClr val="tx1"/>
                          </a:solidFill>
                          <a:effectLst/>
                          <a:latin typeface="Saira Extra Condensed" panose="020B0604020202020204" charset="0"/>
                          <a:cs typeface="Saira Extra Condensed" panose="020B0604020202020204" charset="0"/>
                        </a:rPr>
                        <a:t>Meeting</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47925497"/>
                  </a:ext>
                </a:extLst>
              </a:tr>
            </a:tbl>
          </a:graphicData>
        </a:graphic>
      </p:graphicFrame>
      <p:sp>
        <p:nvSpPr>
          <p:cNvPr id="11" name="Footer Placeholder 5">
            <a:extLst>
              <a:ext uri="{FF2B5EF4-FFF2-40B4-BE49-F238E27FC236}">
                <a16:creationId xmlns:a16="http://schemas.microsoft.com/office/drawing/2014/main" id="{FBFE0775-F61A-00EF-FC30-7216A9DF432D}"/>
              </a:ext>
            </a:extLst>
          </p:cNvPr>
          <p:cNvSpPr txBox="1">
            <a:spLocks/>
          </p:cNvSpPr>
          <p:nvPr/>
        </p:nvSpPr>
        <p:spPr>
          <a:xfrm>
            <a:off x="-1" y="4701479"/>
            <a:ext cx="9144001" cy="434271"/>
          </a:xfrm>
          <a:prstGeom prst="rect">
            <a:avLst/>
          </a:prstGeom>
          <a:solidFill>
            <a:srgbClr val="57E2CC"/>
          </a:solidFill>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i="1" u="sng" dirty="0">
                <a:solidFill>
                  <a:schemeClr val="tx1"/>
                </a:solidFill>
                <a:latin typeface="Barlow"/>
              </a:rPr>
              <a:t>THE USER FEEDBACK meetings are critical for guiding app enhancements that truly resonate with target users. Continuously selecting and integrating user perspectives ensures we build an app that meets international student's evolving needs and preferences.</a:t>
            </a:r>
          </a:p>
        </p:txBody>
      </p:sp>
    </p:spTree>
    <p:extLst>
      <p:ext uri="{BB962C8B-B14F-4D97-AF65-F5344CB8AC3E}">
        <p14:creationId xmlns:p14="http://schemas.microsoft.com/office/powerpoint/2010/main" val="441129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CAB6F-4872-BC69-847E-45DA1B18EE3A}"/>
              </a:ext>
            </a:extLst>
          </p:cNvPr>
          <p:cNvSpPr>
            <a:spLocks noGrp="1"/>
          </p:cNvSpPr>
          <p:nvPr>
            <p:ph type="ctrTitle"/>
          </p:nvPr>
        </p:nvSpPr>
        <p:spPr>
          <a:xfrm>
            <a:off x="2501388" y="231272"/>
            <a:ext cx="7904100" cy="851700"/>
          </a:xfrm>
        </p:spPr>
        <p:txBody>
          <a:bodyPr/>
          <a:lstStyle/>
          <a:p>
            <a:r>
              <a:rPr lang="en-US" dirty="0"/>
              <a:t>MODE OF COMMUNICATION</a:t>
            </a:r>
          </a:p>
        </p:txBody>
      </p:sp>
      <p:sp>
        <p:nvSpPr>
          <p:cNvPr id="9" name="TextBox 8">
            <a:extLst>
              <a:ext uri="{FF2B5EF4-FFF2-40B4-BE49-F238E27FC236}">
                <a16:creationId xmlns:a16="http://schemas.microsoft.com/office/drawing/2014/main" id="{C164BED1-2A4B-572F-D176-3936225CAEB0}"/>
              </a:ext>
            </a:extLst>
          </p:cNvPr>
          <p:cNvSpPr txBox="1"/>
          <p:nvPr/>
        </p:nvSpPr>
        <p:spPr>
          <a:xfrm>
            <a:off x="4522623" y="1216736"/>
            <a:ext cx="4553211" cy="3754874"/>
          </a:xfrm>
          <a:prstGeom prst="rect">
            <a:avLst/>
          </a:prstGeom>
          <a:noFill/>
        </p:spPr>
        <p:txBody>
          <a:bodyPr wrap="square" lIns="91440" tIns="45720" rIns="91440" bIns="45720" rtlCol="0" anchor="t">
            <a:spAutoFit/>
          </a:bodyPr>
          <a:lstStyle/>
          <a:p>
            <a:pPr marL="285750" indent="-285750">
              <a:buClr>
                <a:schemeClr val="bg1"/>
              </a:buClr>
              <a:buFont typeface="Arial"/>
              <a:buChar char="•"/>
            </a:pPr>
            <a:r>
              <a:rPr lang="en-US" b="1" i="1" u="sng" dirty="0">
                <a:solidFill>
                  <a:schemeClr val="bg1"/>
                </a:solidFill>
                <a:latin typeface="Saira Extra Condensed" panose="020B0604020202020204" charset="0"/>
                <a:cs typeface="Saira Extra Condensed" panose="020B0604020202020204" charset="0"/>
              </a:rPr>
              <a:t>Mix of Meeting Formats:</a:t>
            </a:r>
            <a:r>
              <a:rPr lang="en-US" dirty="0">
                <a:solidFill>
                  <a:schemeClr val="bg1"/>
                </a:solidFill>
                <a:latin typeface="Saira Extra Condensed" panose="020B0604020202020204" charset="0"/>
                <a:cs typeface="Saira Extra Condensed" panose="020B0604020202020204" charset="0"/>
              </a:rPr>
              <a:t> Utilized </a:t>
            </a:r>
            <a:r>
              <a:rPr lang="en-US" b="0" i="0" dirty="0">
                <a:solidFill>
                  <a:schemeClr val="bg1"/>
                </a:solidFill>
                <a:effectLst/>
                <a:latin typeface="Saira Extra Condensed" panose="020B0604020202020204" charset="0"/>
                <a:cs typeface="Saira Extra Condensed" panose="020B0604020202020204" charset="0"/>
              </a:rPr>
              <a:t>a </a:t>
            </a:r>
            <a:r>
              <a:rPr lang="en-US" dirty="0">
                <a:solidFill>
                  <a:schemeClr val="bg1"/>
                </a:solidFill>
                <a:latin typeface="Saira Extra Condensed" panose="020B0604020202020204" charset="0"/>
                <a:cs typeface="Saira Extra Condensed" panose="020B0604020202020204" charset="0"/>
              </a:rPr>
              <a:t>blend </a:t>
            </a:r>
            <a:r>
              <a:rPr lang="en-US" b="0" i="0" dirty="0">
                <a:solidFill>
                  <a:schemeClr val="bg1"/>
                </a:solidFill>
                <a:effectLst/>
                <a:latin typeface="Saira Extra Condensed" panose="020B0604020202020204" charset="0"/>
                <a:cs typeface="Saira Extra Condensed" panose="020B0604020202020204" charset="0"/>
              </a:rPr>
              <a:t>of in-person and virtual Zoom meetings for project discussions, </a:t>
            </a:r>
            <a:r>
              <a:rPr lang="en-US" dirty="0">
                <a:solidFill>
                  <a:schemeClr val="bg1"/>
                </a:solidFill>
                <a:latin typeface="Saira Extra Condensed" panose="020B0604020202020204" charset="0"/>
                <a:cs typeface="Saira Extra Condensed" panose="020B0604020202020204" charset="0"/>
              </a:rPr>
              <a:t>allocating </a:t>
            </a:r>
            <a:r>
              <a:rPr lang="en-US" b="0" i="0" dirty="0">
                <a:solidFill>
                  <a:schemeClr val="bg1"/>
                </a:solidFill>
                <a:effectLst/>
                <a:latin typeface="Saira Extra Condensed" panose="020B0604020202020204" charset="0"/>
                <a:cs typeface="Saira Extra Condensed" panose="020B0604020202020204" charset="0"/>
              </a:rPr>
              <a:t>40% to in-person </a:t>
            </a:r>
            <a:r>
              <a:rPr lang="en-US" dirty="0">
                <a:solidFill>
                  <a:schemeClr val="bg1"/>
                </a:solidFill>
                <a:latin typeface="Saira Extra Condensed" panose="020B0604020202020204" charset="0"/>
                <a:cs typeface="Saira Extra Condensed" panose="020B0604020202020204" charset="0"/>
              </a:rPr>
              <a:t>sessions and 60% to remote collaboration</a:t>
            </a:r>
            <a:r>
              <a:rPr lang="en-US" b="0" i="0" dirty="0">
                <a:solidFill>
                  <a:schemeClr val="bg1"/>
                </a:solidFill>
                <a:effectLst/>
                <a:latin typeface="Saira Extra Condensed" panose="020B0604020202020204" charset="0"/>
                <a:cs typeface="Saira Extra Condensed" panose="020B0604020202020204" charset="0"/>
              </a:rPr>
              <a:t>.</a:t>
            </a:r>
            <a:endParaRPr lang="en-US" b="1" i="1" u="sng" dirty="0">
              <a:solidFill>
                <a:schemeClr val="bg1"/>
              </a:solidFill>
              <a:latin typeface="Saira Extra Condensed" panose="020B0604020202020204" charset="0"/>
              <a:cs typeface="Saira Extra Condensed" panose="020B0604020202020204" charset="0"/>
            </a:endParaRPr>
          </a:p>
          <a:p>
            <a:pPr marL="285750" indent="-285750">
              <a:buClr>
                <a:schemeClr val="bg1"/>
              </a:buClr>
              <a:buFont typeface="Arial"/>
              <a:buChar char="•"/>
            </a:pPr>
            <a:r>
              <a:rPr lang="en-US" b="1" i="1" u="sng" dirty="0">
                <a:solidFill>
                  <a:schemeClr val="bg1"/>
                </a:solidFill>
                <a:latin typeface="Saira Extra Condensed" panose="020B0604020202020204" charset="0"/>
                <a:cs typeface="Saira Extra Condensed" panose="020B0604020202020204" charset="0"/>
              </a:rPr>
              <a:t>Benefits of In-Person Meetings:</a:t>
            </a:r>
            <a:r>
              <a:rPr lang="en-US" i="1" u="sng" dirty="0">
                <a:solidFill>
                  <a:schemeClr val="bg1"/>
                </a:solidFill>
                <a:latin typeface="Saira Extra Condensed" panose="020B0604020202020204" charset="0"/>
                <a:cs typeface="Saira Extra Condensed" panose="020B0604020202020204" charset="0"/>
              </a:rPr>
              <a:t> </a:t>
            </a:r>
            <a:r>
              <a:rPr lang="en-US" b="0" i="0" dirty="0">
                <a:solidFill>
                  <a:schemeClr val="bg1"/>
                </a:solidFill>
                <a:effectLst/>
                <a:latin typeface="Saira Extra Condensed" panose="020B0604020202020204" charset="0"/>
                <a:cs typeface="Saira Extra Condensed" panose="020B0604020202020204" charset="0"/>
              </a:rPr>
              <a:t>In-person meetings </a:t>
            </a:r>
            <a:r>
              <a:rPr lang="en-US" dirty="0">
                <a:solidFill>
                  <a:schemeClr val="bg1"/>
                </a:solidFill>
                <a:latin typeface="Saira Extra Condensed" panose="020B0604020202020204" charset="0"/>
                <a:cs typeface="Saira Extra Condensed" panose="020B0604020202020204" charset="0"/>
              </a:rPr>
              <a:t>facilitated </a:t>
            </a:r>
            <a:r>
              <a:rPr lang="en-US" b="0" i="0" dirty="0">
                <a:solidFill>
                  <a:schemeClr val="bg1"/>
                </a:solidFill>
                <a:effectLst/>
                <a:latin typeface="Saira Extra Condensed" panose="020B0604020202020204" charset="0"/>
                <a:cs typeface="Saira Extra Condensed" panose="020B0604020202020204" charset="0"/>
              </a:rPr>
              <a:t>team bonding and </a:t>
            </a:r>
            <a:r>
              <a:rPr lang="en-US" dirty="0">
                <a:solidFill>
                  <a:schemeClr val="bg1"/>
                </a:solidFill>
                <a:latin typeface="Saira Extra Condensed" panose="020B0604020202020204" charset="0"/>
                <a:cs typeface="Saira Extra Condensed" panose="020B0604020202020204" charset="0"/>
              </a:rPr>
              <a:t>enhanced </a:t>
            </a:r>
            <a:r>
              <a:rPr lang="en-US" b="0" i="0" dirty="0">
                <a:solidFill>
                  <a:schemeClr val="bg1"/>
                </a:solidFill>
                <a:effectLst/>
                <a:latin typeface="Saira Extra Condensed" panose="020B0604020202020204" charset="0"/>
                <a:cs typeface="Saira Extra Condensed" panose="020B0604020202020204" charset="0"/>
              </a:rPr>
              <a:t>productivity</a:t>
            </a:r>
            <a:r>
              <a:rPr lang="en-US" dirty="0">
                <a:solidFill>
                  <a:schemeClr val="bg1"/>
                </a:solidFill>
                <a:latin typeface="Saira Extra Condensed" panose="020B0604020202020204" charset="0"/>
                <a:cs typeface="Saira Extra Condensed" panose="020B0604020202020204" charset="0"/>
              </a:rPr>
              <a:t>, especially</a:t>
            </a:r>
            <a:r>
              <a:rPr lang="en-US" b="0" i="0" dirty="0">
                <a:solidFill>
                  <a:schemeClr val="bg1"/>
                </a:solidFill>
                <a:effectLst/>
                <a:latin typeface="Saira Extra Condensed" panose="020B0604020202020204" charset="0"/>
                <a:cs typeface="Saira Extra Condensed" panose="020B0604020202020204" charset="0"/>
              </a:rPr>
              <a:t> for </a:t>
            </a:r>
            <a:r>
              <a:rPr lang="en-US" dirty="0">
                <a:solidFill>
                  <a:schemeClr val="bg1"/>
                </a:solidFill>
                <a:latin typeface="Saira Extra Condensed" panose="020B0604020202020204" charset="0"/>
                <a:cs typeface="Saira Extra Condensed" panose="020B0604020202020204" charset="0"/>
              </a:rPr>
              <a:t>collaborative </a:t>
            </a:r>
            <a:r>
              <a:rPr lang="en-US" b="0" i="0" dirty="0">
                <a:solidFill>
                  <a:schemeClr val="bg1"/>
                </a:solidFill>
                <a:effectLst/>
                <a:latin typeface="Saira Extra Condensed" panose="020B0604020202020204" charset="0"/>
                <a:cs typeface="Saira Extra Condensed" panose="020B0604020202020204" charset="0"/>
              </a:rPr>
              <a:t>tasks </a:t>
            </a:r>
            <a:r>
              <a:rPr lang="en-US" dirty="0">
                <a:solidFill>
                  <a:schemeClr val="bg1"/>
                </a:solidFill>
                <a:latin typeface="Saira Extra Condensed" panose="020B0604020202020204" charset="0"/>
                <a:cs typeface="Saira Extra Condensed" panose="020B0604020202020204" charset="0"/>
              </a:rPr>
              <a:t>and </a:t>
            </a:r>
            <a:r>
              <a:rPr lang="en-US" b="0" i="0" dirty="0">
                <a:solidFill>
                  <a:schemeClr val="bg1"/>
                </a:solidFill>
                <a:effectLst/>
                <a:latin typeface="Saira Extra Condensed" panose="020B0604020202020204" charset="0"/>
                <a:cs typeface="Saira Extra Condensed" panose="020B0604020202020204" charset="0"/>
              </a:rPr>
              <a:t>specialized equipment</a:t>
            </a:r>
            <a:r>
              <a:rPr lang="en-US" dirty="0">
                <a:solidFill>
                  <a:schemeClr val="bg1"/>
                </a:solidFill>
                <a:latin typeface="Saira Extra Condensed" panose="020B0604020202020204" charset="0"/>
                <a:cs typeface="Saira Extra Condensed" panose="020B0604020202020204" charset="0"/>
              </a:rPr>
              <a:t> access</a:t>
            </a:r>
            <a:r>
              <a:rPr lang="en-US" b="0" i="0" dirty="0">
                <a:solidFill>
                  <a:schemeClr val="bg1"/>
                </a:solidFill>
                <a:effectLst/>
                <a:latin typeface="Saira Extra Condensed" panose="020B0604020202020204" charset="0"/>
                <a:cs typeface="Saira Extra Condensed" panose="020B0604020202020204" charset="0"/>
              </a:rPr>
              <a:t>.</a:t>
            </a:r>
            <a:endParaRPr lang="en-US" dirty="0">
              <a:solidFill>
                <a:schemeClr val="bg1"/>
              </a:solidFill>
              <a:latin typeface="Saira Extra Condensed" panose="020B0604020202020204" charset="0"/>
              <a:cs typeface="Saira Extra Condensed" panose="020B0604020202020204" charset="0"/>
            </a:endParaRPr>
          </a:p>
          <a:p>
            <a:pPr marL="285750" indent="-285750">
              <a:buClr>
                <a:schemeClr val="bg1"/>
              </a:buClr>
              <a:buFont typeface="Arial"/>
              <a:buChar char="•"/>
            </a:pPr>
            <a:r>
              <a:rPr lang="en-US" b="1" i="1" u="sng" dirty="0">
                <a:solidFill>
                  <a:schemeClr val="bg1"/>
                </a:solidFill>
                <a:latin typeface="Saira Extra Condensed" panose="020B0604020202020204" charset="0"/>
                <a:cs typeface="Saira Extra Condensed" panose="020B0604020202020204" charset="0"/>
              </a:rPr>
              <a:t>In-Person </a:t>
            </a:r>
            <a:r>
              <a:rPr lang="en-US" b="1" i="1" u="sng" dirty="0">
                <a:solidFill>
                  <a:schemeClr val="bg1"/>
                </a:solidFill>
                <a:effectLst/>
                <a:latin typeface="Saira Extra Condensed" panose="020B0604020202020204" charset="0"/>
                <a:cs typeface="Saira Extra Condensed" panose="020B0604020202020204" charset="0"/>
              </a:rPr>
              <a:t>Brainstorming</a:t>
            </a:r>
            <a:r>
              <a:rPr lang="en-US" b="1" i="1" u="sng" dirty="0">
                <a:solidFill>
                  <a:schemeClr val="bg1"/>
                </a:solidFill>
                <a:latin typeface="Saira Extra Condensed" panose="020B0604020202020204" charset="0"/>
                <a:cs typeface="Saira Extra Condensed" panose="020B0604020202020204" charset="0"/>
              </a:rPr>
              <a:t>:</a:t>
            </a:r>
            <a:r>
              <a:rPr lang="en-US" dirty="0">
                <a:solidFill>
                  <a:schemeClr val="bg1"/>
                </a:solidFill>
                <a:latin typeface="Saira Extra Condensed" panose="020B0604020202020204" charset="0"/>
                <a:cs typeface="Saira Extra Condensed" panose="020B0604020202020204" charset="0"/>
              </a:rPr>
              <a:t> These sessions were ideal for brainstorming</a:t>
            </a:r>
            <a:r>
              <a:rPr lang="en-US" b="0" i="0" dirty="0">
                <a:solidFill>
                  <a:schemeClr val="bg1"/>
                </a:solidFill>
                <a:effectLst/>
                <a:latin typeface="Saira Extra Condensed" panose="020B0604020202020204" charset="0"/>
                <a:cs typeface="Saira Extra Condensed" panose="020B0604020202020204" charset="0"/>
              </a:rPr>
              <a:t> sessions </a:t>
            </a:r>
            <a:r>
              <a:rPr lang="en-US" dirty="0">
                <a:solidFill>
                  <a:schemeClr val="bg1"/>
                </a:solidFill>
                <a:latin typeface="Saira Extra Condensed" panose="020B0604020202020204" charset="0"/>
                <a:cs typeface="Saira Extra Condensed" panose="020B0604020202020204" charset="0"/>
              </a:rPr>
              <a:t>where the use of a whiteboard </a:t>
            </a:r>
            <a:r>
              <a:rPr lang="en-US" b="0" i="0" dirty="0">
                <a:solidFill>
                  <a:schemeClr val="bg1"/>
                </a:solidFill>
                <a:effectLst/>
                <a:latin typeface="Saira Extra Condensed" panose="020B0604020202020204" charset="0"/>
                <a:cs typeface="Saira Extra Condensed" panose="020B0604020202020204" charset="0"/>
              </a:rPr>
              <a:t>and rapid, collaborative idea exchange</a:t>
            </a:r>
            <a:r>
              <a:rPr lang="en-US" dirty="0">
                <a:solidFill>
                  <a:schemeClr val="bg1"/>
                </a:solidFill>
                <a:latin typeface="Saira Extra Condensed" panose="020B0604020202020204" charset="0"/>
                <a:cs typeface="Saira Extra Condensed" panose="020B0604020202020204" charset="0"/>
              </a:rPr>
              <a:t> were pivotal</a:t>
            </a:r>
            <a:r>
              <a:rPr lang="en-US" b="0" i="0" dirty="0">
                <a:solidFill>
                  <a:schemeClr val="bg1"/>
                </a:solidFill>
                <a:effectLst/>
                <a:latin typeface="Saira Extra Condensed" panose="020B0604020202020204" charset="0"/>
                <a:cs typeface="Saira Extra Condensed" panose="020B0604020202020204" charset="0"/>
              </a:rPr>
              <a:t>.</a:t>
            </a:r>
            <a:endParaRPr lang="en-US" dirty="0">
              <a:solidFill>
                <a:schemeClr val="bg1"/>
              </a:solidFill>
              <a:latin typeface="Saira Extra Condensed" panose="020B0604020202020204" charset="0"/>
              <a:cs typeface="Saira Extra Condensed" panose="020B0604020202020204" charset="0"/>
            </a:endParaRPr>
          </a:p>
          <a:p>
            <a:pPr marL="285750" indent="-285750">
              <a:buClr>
                <a:schemeClr val="bg1"/>
              </a:buClr>
              <a:buChar char="•"/>
            </a:pPr>
            <a:r>
              <a:rPr lang="en-US" b="1" i="1" u="sng" dirty="0">
                <a:solidFill>
                  <a:schemeClr val="bg1"/>
                </a:solidFill>
                <a:latin typeface="Saira Extra Condensed" panose="020B0604020202020204" charset="0"/>
                <a:cs typeface="Saira Extra Condensed" panose="020B0604020202020204" charset="0"/>
              </a:rPr>
              <a:t>Remote Collaboration </a:t>
            </a:r>
            <a:r>
              <a:rPr lang="en-US" b="1" i="1" u="sng" dirty="0">
                <a:solidFill>
                  <a:schemeClr val="bg1"/>
                </a:solidFill>
                <a:effectLst/>
                <a:latin typeface="Saira Extra Condensed" panose="020B0604020202020204" charset="0"/>
                <a:cs typeface="Saira Extra Condensed" panose="020B0604020202020204" charset="0"/>
              </a:rPr>
              <a:t>via Zoom</a:t>
            </a:r>
            <a:r>
              <a:rPr lang="en-US" b="1" i="1" u="sng" dirty="0">
                <a:solidFill>
                  <a:schemeClr val="bg1"/>
                </a:solidFill>
                <a:latin typeface="Saira Extra Condensed" panose="020B0604020202020204" charset="0"/>
                <a:cs typeface="Saira Extra Condensed" panose="020B0604020202020204" charset="0"/>
              </a:rPr>
              <a:t>:</a:t>
            </a:r>
            <a:r>
              <a:rPr lang="en-US" i="1" u="sng" dirty="0">
                <a:solidFill>
                  <a:schemeClr val="bg1"/>
                </a:solidFill>
                <a:latin typeface="Saira Extra Condensed" panose="020B0604020202020204" charset="0"/>
                <a:cs typeface="Saira Extra Condensed" panose="020B0604020202020204" charset="0"/>
              </a:rPr>
              <a:t> </a:t>
            </a:r>
            <a:r>
              <a:rPr lang="en-US" b="0" i="0" dirty="0">
                <a:solidFill>
                  <a:schemeClr val="bg1"/>
                </a:solidFill>
                <a:effectLst/>
                <a:latin typeface="Saira Extra Condensed" panose="020B0604020202020204" charset="0"/>
                <a:cs typeface="Saira Extra Condensed" panose="020B0604020202020204" charset="0"/>
              </a:rPr>
              <a:t>Zoom </a:t>
            </a:r>
            <a:r>
              <a:rPr lang="en-US" dirty="0">
                <a:solidFill>
                  <a:schemeClr val="bg1"/>
                </a:solidFill>
                <a:latin typeface="Saira Extra Condensed" panose="020B0604020202020204" charset="0"/>
                <a:cs typeface="Saira Extra Condensed" panose="020B0604020202020204" charset="0"/>
              </a:rPr>
              <a:t>allowed for </a:t>
            </a:r>
            <a:r>
              <a:rPr lang="en-US" b="0" i="0" dirty="0">
                <a:solidFill>
                  <a:schemeClr val="bg1"/>
                </a:solidFill>
                <a:effectLst/>
                <a:latin typeface="Saira Extra Condensed" panose="020B0604020202020204" charset="0"/>
                <a:cs typeface="Saira Extra Condensed" panose="020B0604020202020204" charset="0"/>
              </a:rPr>
              <a:t>inclusion of remote team members</a:t>
            </a:r>
            <a:r>
              <a:rPr lang="en-US" dirty="0">
                <a:solidFill>
                  <a:schemeClr val="bg1"/>
                </a:solidFill>
                <a:latin typeface="Saira Extra Condensed" panose="020B0604020202020204" charset="0"/>
                <a:cs typeface="Saira Extra Condensed" panose="020B0604020202020204" charset="0"/>
              </a:rPr>
              <a:t>, </a:t>
            </a:r>
            <a:r>
              <a:rPr lang="en-US" b="0" i="0" dirty="0">
                <a:solidFill>
                  <a:schemeClr val="bg1"/>
                </a:solidFill>
                <a:effectLst/>
                <a:latin typeface="Saira Extra Condensed" panose="020B0604020202020204" charset="0"/>
                <a:cs typeface="Saira Extra Condensed" panose="020B0604020202020204" charset="0"/>
              </a:rPr>
              <a:t>flexible scheduling</a:t>
            </a:r>
            <a:r>
              <a:rPr lang="en-US" dirty="0">
                <a:solidFill>
                  <a:schemeClr val="bg1"/>
                </a:solidFill>
                <a:latin typeface="Saira Extra Condensed" panose="020B0604020202020204" charset="0"/>
                <a:cs typeface="Saira Extra Condensed" panose="020B0604020202020204" charset="0"/>
              </a:rPr>
              <a:t>, and accommodated different time zones, constituting 60% of meeting time</a:t>
            </a:r>
            <a:r>
              <a:rPr lang="en-US" b="0" i="0" dirty="0">
                <a:solidFill>
                  <a:schemeClr val="bg1"/>
                </a:solidFill>
                <a:effectLst/>
                <a:latin typeface="Saira Extra Condensed" panose="020B0604020202020204" charset="0"/>
                <a:cs typeface="Saira Extra Condensed" panose="020B0604020202020204" charset="0"/>
              </a:rPr>
              <a:t>.</a:t>
            </a:r>
            <a:endParaRPr lang="en-US" dirty="0">
              <a:solidFill>
                <a:schemeClr val="bg1"/>
              </a:solidFill>
              <a:latin typeface="Saira Extra Condensed" panose="020B0604020202020204" charset="0"/>
              <a:cs typeface="Saira Extra Condensed" panose="020B0604020202020204" charset="0"/>
            </a:endParaRPr>
          </a:p>
          <a:p>
            <a:pPr marL="285750" indent="-285750">
              <a:buClr>
                <a:schemeClr val="bg1"/>
              </a:buClr>
              <a:buFont typeface="Arial"/>
              <a:buChar char="•"/>
            </a:pPr>
            <a:r>
              <a:rPr lang="en-US" b="1" i="1" u="sng" dirty="0">
                <a:solidFill>
                  <a:schemeClr val="bg1"/>
                </a:solidFill>
                <a:latin typeface="Saira Extra Condensed" panose="020B0604020202020204" charset="0"/>
                <a:cs typeface="Saira Extra Condensed" panose="020B0604020202020204" charset="0"/>
              </a:rPr>
              <a:t>Flexibility and Screen Sharing</a:t>
            </a:r>
            <a:r>
              <a:rPr lang="en-US" b="1" dirty="0">
                <a:solidFill>
                  <a:schemeClr val="bg1"/>
                </a:solidFill>
                <a:latin typeface="Saira Extra Condensed" panose="020B0604020202020204" charset="0"/>
                <a:cs typeface="Saira Extra Condensed" panose="020B0604020202020204" charset="0"/>
              </a:rPr>
              <a:t>:</a:t>
            </a:r>
            <a:r>
              <a:rPr lang="en-US" dirty="0">
                <a:solidFill>
                  <a:schemeClr val="bg1"/>
                </a:solidFill>
                <a:latin typeface="Saira Extra Condensed" panose="020B0604020202020204" charset="0"/>
                <a:cs typeface="Saira Extra Condensed" panose="020B0604020202020204" charset="0"/>
              </a:rPr>
              <a:t> Zoom enabled </a:t>
            </a:r>
            <a:r>
              <a:rPr lang="en-US" b="0" i="0" dirty="0">
                <a:solidFill>
                  <a:schemeClr val="bg1"/>
                </a:solidFill>
                <a:effectLst/>
                <a:latin typeface="Saira Extra Condensed" panose="020B0604020202020204" charset="0"/>
                <a:cs typeface="Saira Extra Condensed" panose="020B0604020202020204" charset="0"/>
              </a:rPr>
              <a:t>flexible meeting times</a:t>
            </a:r>
            <a:r>
              <a:rPr lang="en-US" dirty="0">
                <a:solidFill>
                  <a:schemeClr val="bg1"/>
                </a:solidFill>
                <a:latin typeface="Saira Extra Condensed" panose="020B0604020202020204" charset="0"/>
                <a:cs typeface="Saira Extra Condensed" panose="020B0604020202020204" charset="0"/>
              </a:rPr>
              <a:t>, facilitating clear demonstrations of work-in-progress through </a:t>
            </a:r>
            <a:r>
              <a:rPr lang="en-US" b="0" i="0" dirty="0">
                <a:solidFill>
                  <a:schemeClr val="bg1"/>
                </a:solidFill>
                <a:effectLst/>
                <a:latin typeface="Saira Extra Condensed" panose="020B0604020202020204" charset="0"/>
                <a:cs typeface="Saira Extra Condensed" panose="020B0604020202020204" charset="0"/>
              </a:rPr>
              <a:t>screen sharing</a:t>
            </a:r>
            <a:r>
              <a:rPr lang="en-US" dirty="0">
                <a:solidFill>
                  <a:schemeClr val="bg1"/>
                </a:solidFill>
                <a:latin typeface="Saira Extra Condensed" panose="020B0604020202020204" charset="0"/>
                <a:cs typeface="Saira Extra Condensed" panose="020B0604020202020204" charset="0"/>
              </a:rPr>
              <a:t>.</a:t>
            </a:r>
          </a:p>
          <a:p>
            <a:pPr marL="285750" indent="-285750">
              <a:buClr>
                <a:schemeClr val="bg1"/>
              </a:buClr>
              <a:buFont typeface="Arial"/>
              <a:buChar char="•"/>
            </a:pPr>
            <a:r>
              <a:rPr lang="en-US" b="1" i="1" u="sng" dirty="0">
                <a:solidFill>
                  <a:schemeClr val="bg1"/>
                </a:solidFill>
                <a:latin typeface="Saira Extra Condensed" panose="020B0604020202020204" charset="0"/>
                <a:cs typeface="Saira Extra Condensed" panose="020B0604020202020204" charset="0"/>
              </a:rPr>
              <a:t>Cost Reduction:</a:t>
            </a:r>
            <a:r>
              <a:rPr lang="en-US" i="1" u="sng" dirty="0">
                <a:solidFill>
                  <a:schemeClr val="bg1"/>
                </a:solidFill>
                <a:latin typeface="Saira Extra Condensed" panose="020B0604020202020204" charset="0"/>
                <a:cs typeface="Saira Extra Condensed" panose="020B0604020202020204" charset="0"/>
              </a:rPr>
              <a:t> </a:t>
            </a:r>
            <a:r>
              <a:rPr lang="en-US" dirty="0">
                <a:solidFill>
                  <a:schemeClr val="bg1"/>
                </a:solidFill>
                <a:latin typeface="Saira Extra Condensed" panose="020B0604020202020204" charset="0"/>
                <a:cs typeface="Saira Extra Condensed" panose="020B0604020202020204" charset="0"/>
              </a:rPr>
              <a:t>Utilizing Zoom</a:t>
            </a:r>
            <a:r>
              <a:rPr lang="en-US" b="0" i="0" dirty="0">
                <a:solidFill>
                  <a:schemeClr val="bg1"/>
                </a:solidFill>
                <a:effectLst/>
                <a:latin typeface="Saira Extra Condensed" panose="020B0604020202020204" charset="0"/>
                <a:cs typeface="Saira Extra Condensed" panose="020B0604020202020204" charset="0"/>
              </a:rPr>
              <a:t> for </a:t>
            </a:r>
            <a:r>
              <a:rPr lang="en-US" dirty="0">
                <a:solidFill>
                  <a:schemeClr val="bg1"/>
                </a:solidFill>
                <a:latin typeface="Saira Extra Condensed" panose="020B0604020202020204" charset="0"/>
                <a:cs typeface="Saira Extra Condensed" panose="020B0604020202020204" charset="0"/>
              </a:rPr>
              <a:t>remote collaboration reduced </a:t>
            </a:r>
            <a:r>
              <a:rPr lang="en-US" b="0" i="0" dirty="0">
                <a:solidFill>
                  <a:schemeClr val="bg1"/>
                </a:solidFill>
                <a:effectLst/>
                <a:latin typeface="Saira Extra Condensed" panose="020B0604020202020204" charset="0"/>
                <a:cs typeface="Saira Extra Condensed" panose="020B0604020202020204" charset="0"/>
              </a:rPr>
              <a:t>travel costs that would have been incurred for </a:t>
            </a:r>
            <a:r>
              <a:rPr lang="en-US" dirty="0">
                <a:solidFill>
                  <a:schemeClr val="bg1"/>
                </a:solidFill>
                <a:latin typeface="Saira Extra Condensed" panose="020B0604020202020204" charset="0"/>
                <a:cs typeface="Saira Extra Condensed" panose="020B0604020202020204" charset="0"/>
              </a:rPr>
              <a:t>exclusive </a:t>
            </a:r>
            <a:r>
              <a:rPr lang="en-US" b="0" i="0" dirty="0">
                <a:solidFill>
                  <a:schemeClr val="bg1"/>
                </a:solidFill>
                <a:effectLst/>
                <a:latin typeface="Saira Extra Condensed" panose="020B0604020202020204" charset="0"/>
                <a:cs typeface="Saira Extra Condensed" panose="020B0604020202020204" charset="0"/>
              </a:rPr>
              <a:t>in-person </a:t>
            </a:r>
            <a:r>
              <a:rPr lang="en-US" dirty="0">
                <a:solidFill>
                  <a:schemeClr val="bg1"/>
                </a:solidFill>
                <a:latin typeface="Saira Extra Condensed" panose="020B0604020202020204" charset="0"/>
                <a:cs typeface="Saira Extra Condensed" panose="020B0604020202020204" charset="0"/>
              </a:rPr>
              <a:t>meetings</a:t>
            </a:r>
            <a:r>
              <a:rPr lang="en-US" b="0" i="0" dirty="0">
                <a:solidFill>
                  <a:schemeClr val="bg1"/>
                </a:solidFill>
                <a:effectLst/>
                <a:latin typeface="Saira Extra Condensed" panose="020B0604020202020204" charset="0"/>
                <a:cs typeface="Saira Extra Condensed" panose="020B0604020202020204" charset="0"/>
              </a:rPr>
              <a:t>.</a:t>
            </a:r>
            <a:endParaRPr lang="en-US" dirty="0">
              <a:solidFill>
                <a:schemeClr val="bg1"/>
              </a:solidFill>
              <a:latin typeface="Saira Extra Condensed" panose="020B0604020202020204" charset="0"/>
              <a:cs typeface="Saira Extra Condensed" panose="020B0604020202020204" charset="0"/>
            </a:endParaRPr>
          </a:p>
        </p:txBody>
      </p:sp>
      <p:grpSp>
        <p:nvGrpSpPr>
          <p:cNvPr id="59" name="Group 58">
            <a:extLst>
              <a:ext uri="{FF2B5EF4-FFF2-40B4-BE49-F238E27FC236}">
                <a16:creationId xmlns:a16="http://schemas.microsoft.com/office/drawing/2014/main" id="{0D1816AD-4D23-A300-C19E-2130ED5B4544}"/>
              </a:ext>
            </a:extLst>
          </p:cNvPr>
          <p:cNvGrpSpPr/>
          <p:nvPr/>
        </p:nvGrpSpPr>
        <p:grpSpPr>
          <a:xfrm>
            <a:off x="77441" y="1919146"/>
            <a:ext cx="4691597" cy="3187539"/>
            <a:chOff x="77441" y="1283722"/>
            <a:chExt cx="5507095" cy="3187539"/>
          </a:xfrm>
        </p:grpSpPr>
        <p:grpSp>
          <p:nvGrpSpPr>
            <p:cNvPr id="60" name="Group 59">
              <a:extLst>
                <a:ext uri="{FF2B5EF4-FFF2-40B4-BE49-F238E27FC236}">
                  <a16:creationId xmlns:a16="http://schemas.microsoft.com/office/drawing/2014/main" id="{79EFE285-DFC1-0E2E-BFAC-8CA94C0C6B82}"/>
                </a:ext>
              </a:extLst>
            </p:cNvPr>
            <p:cNvGrpSpPr/>
            <p:nvPr/>
          </p:nvGrpSpPr>
          <p:grpSpPr>
            <a:xfrm>
              <a:off x="77441" y="1283722"/>
              <a:ext cx="5507095" cy="3187539"/>
              <a:chOff x="-50" y="1058297"/>
              <a:chExt cx="8821201" cy="3553459"/>
            </a:xfrm>
          </p:grpSpPr>
          <p:pic>
            <p:nvPicPr>
              <p:cNvPr id="2048" name="Picture 2">
                <a:extLst>
                  <a:ext uri="{FF2B5EF4-FFF2-40B4-BE49-F238E27FC236}">
                    <a16:creationId xmlns:a16="http://schemas.microsoft.com/office/drawing/2014/main" id="{0A2D11C8-7240-A249-6687-DF30392B7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 y="1058297"/>
                <a:ext cx="7729579" cy="3553459"/>
              </a:xfrm>
              <a:prstGeom prst="rect">
                <a:avLst/>
              </a:prstGeom>
              <a:noFill/>
              <a:extLst>
                <a:ext uri="{909E8E84-426E-40DD-AFC4-6F175D3DCCD1}">
                  <a14:hiddenFill xmlns:a14="http://schemas.microsoft.com/office/drawing/2010/main">
                    <a:solidFill>
                      <a:srgbClr val="FFFFFF"/>
                    </a:solidFill>
                  </a14:hiddenFill>
                </a:ext>
              </a:extLst>
            </p:spPr>
          </p:pic>
          <p:sp>
            <p:nvSpPr>
              <p:cNvPr id="2049" name="TextBox 2048">
                <a:extLst>
                  <a:ext uri="{FF2B5EF4-FFF2-40B4-BE49-F238E27FC236}">
                    <a16:creationId xmlns:a16="http://schemas.microsoft.com/office/drawing/2014/main" id="{FCC3F211-2D78-110C-D0CB-D62923698FDF}"/>
                  </a:ext>
                </a:extLst>
              </p:cNvPr>
              <p:cNvSpPr txBox="1"/>
              <p:nvPr/>
            </p:nvSpPr>
            <p:spPr>
              <a:xfrm>
                <a:off x="1140081" y="2297425"/>
                <a:ext cx="1253540" cy="514663"/>
              </a:xfrm>
              <a:prstGeom prst="rect">
                <a:avLst/>
              </a:prstGeom>
              <a:noFill/>
            </p:spPr>
            <p:txBody>
              <a:bodyPr wrap="none" rtlCol="0">
                <a:spAutoFit/>
              </a:bodyPr>
              <a:lstStyle/>
              <a:p>
                <a:r>
                  <a:rPr lang="en-US" sz="1200" dirty="0">
                    <a:solidFill>
                      <a:schemeClr val="bg1"/>
                    </a:solidFill>
                    <a:latin typeface="Barlow Semi Condensed" panose="00000506000000000000" pitchFamily="2" charset="0"/>
                  </a:rPr>
                  <a:t>Bi-Weekly</a:t>
                </a:r>
                <a:br>
                  <a:rPr lang="en-US" sz="1200" dirty="0">
                    <a:solidFill>
                      <a:schemeClr val="bg1"/>
                    </a:solidFill>
                    <a:latin typeface="Barlow Semi Condensed" panose="00000506000000000000" pitchFamily="2" charset="0"/>
                  </a:rPr>
                </a:br>
                <a:r>
                  <a:rPr lang="en-US" sz="1200" dirty="0">
                    <a:solidFill>
                      <a:schemeClr val="bg1"/>
                    </a:solidFill>
                    <a:latin typeface="Barlow Semi Condensed" panose="00000506000000000000" pitchFamily="2" charset="0"/>
                  </a:rPr>
                  <a:t>20%</a:t>
                </a:r>
              </a:p>
            </p:txBody>
          </p:sp>
          <p:sp>
            <p:nvSpPr>
              <p:cNvPr id="2051" name="TextBox 2050">
                <a:extLst>
                  <a:ext uri="{FF2B5EF4-FFF2-40B4-BE49-F238E27FC236}">
                    <a16:creationId xmlns:a16="http://schemas.microsoft.com/office/drawing/2014/main" id="{9E1C0460-AF0D-FE6C-C949-B3F4423DCF55}"/>
                  </a:ext>
                </a:extLst>
              </p:cNvPr>
              <p:cNvSpPr txBox="1"/>
              <p:nvPr/>
            </p:nvSpPr>
            <p:spPr>
              <a:xfrm>
                <a:off x="3260237" y="1648347"/>
                <a:ext cx="1253540" cy="514663"/>
              </a:xfrm>
              <a:prstGeom prst="rect">
                <a:avLst/>
              </a:prstGeom>
              <a:noFill/>
            </p:spPr>
            <p:txBody>
              <a:bodyPr wrap="none" rtlCol="0">
                <a:spAutoFit/>
              </a:bodyPr>
              <a:lstStyle/>
              <a:p>
                <a:r>
                  <a:rPr lang="en-US" sz="1200" dirty="0">
                    <a:solidFill>
                      <a:schemeClr val="bg1"/>
                    </a:solidFill>
                    <a:latin typeface="Barlow Semi Condensed" panose="00000506000000000000" pitchFamily="2" charset="0"/>
                  </a:rPr>
                  <a:t>Bi-Weekly</a:t>
                </a:r>
              </a:p>
              <a:p>
                <a:r>
                  <a:rPr lang="en-US" sz="1200" dirty="0">
                    <a:solidFill>
                      <a:schemeClr val="bg1"/>
                    </a:solidFill>
                    <a:latin typeface="Barlow Semi Condensed" panose="00000506000000000000" pitchFamily="2" charset="0"/>
                  </a:rPr>
                  <a:t>15%</a:t>
                </a:r>
              </a:p>
            </p:txBody>
          </p:sp>
          <p:sp>
            <p:nvSpPr>
              <p:cNvPr id="2053" name="TextBox 2052">
                <a:extLst>
                  <a:ext uri="{FF2B5EF4-FFF2-40B4-BE49-F238E27FC236}">
                    <a16:creationId xmlns:a16="http://schemas.microsoft.com/office/drawing/2014/main" id="{71D52DB1-0D8F-51A6-60FB-C0F2ECF02260}"/>
                  </a:ext>
                </a:extLst>
              </p:cNvPr>
              <p:cNvSpPr txBox="1"/>
              <p:nvPr/>
            </p:nvSpPr>
            <p:spPr>
              <a:xfrm>
                <a:off x="6735220" y="3614773"/>
                <a:ext cx="2004604" cy="291642"/>
              </a:xfrm>
              <a:prstGeom prst="rect">
                <a:avLst/>
              </a:prstGeom>
              <a:noFill/>
            </p:spPr>
            <p:txBody>
              <a:bodyPr wrap="square" rtlCol="0">
                <a:spAutoFit/>
              </a:bodyPr>
              <a:lstStyle/>
              <a:p>
                <a:r>
                  <a:rPr lang="en-US" sz="1100" dirty="0">
                    <a:solidFill>
                      <a:schemeClr val="bg1"/>
                    </a:solidFill>
                    <a:latin typeface="Barlow Semi Condensed" panose="00000506000000000000" pitchFamily="2" charset="0"/>
                  </a:rPr>
                  <a:t>Bi-Weekly 2%</a:t>
                </a:r>
              </a:p>
            </p:txBody>
          </p:sp>
          <p:sp>
            <p:nvSpPr>
              <p:cNvPr id="2055" name="TextBox 2054">
                <a:extLst>
                  <a:ext uri="{FF2B5EF4-FFF2-40B4-BE49-F238E27FC236}">
                    <a16:creationId xmlns:a16="http://schemas.microsoft.com/office/drawing/2014/main" id="{A4CD99EF-0638-F0A0-69D4-016C593B6B2C}"/>
                  </a:ext>
                </a:extLst>
              </p:cNvPr>
              <p:cNvSpPr txBox="1"/>
              <p:nvPr/>
            </p:nvSpPr>
            <p:spPr>
              <a:xfrm>
                <a:off x="1140081" y="3181305"/>
                <a:ext cx="976229" cy="514663"/>
              </a:xfrm>
              <a:prstGeom prst="rect">
                <a:avLst/>
              </a:prstGeom>
              <a:noFill/>
            </p:spPr>
            <p:txBody>
              <a:bodyPr wrap="none" rtlCol="0">
                <a:spAutoFit/>
              </a:bodyPr>
              <a:lstStyle/>
              <a:p>
                <a:r>
                  <a:rPr lang="en-US" sz="1200" dirty="0">
                    <a:solidFill>
                      <a:schemeClr val="bg1"/>
                    </a:solidFill>
                    <a:latin typeface="Barlow Semi Condensed" panose="00000506000000000000" pitchFamily="2" charset="0"/>
                  </a:rPr>
                  <a:t>Weekly</a:t>
                </a:r>
                <a:br>
                  <a:rPr lang="en-US" sz="1200" dirty="0">
                    <a:solidFill>
                      <a:schemeClr val="bg1"/>
                    </a:solidFill>
                    <a:latin typeface="Barlow Semi Condensed" panose="00000506000000000000" pitchFamily="2" charset="0"/>
                  </a:rPr>
                </a:br>
                <a:r>
                  <a:rPr lang="en-US" sz="1200" dirty="0">
                    <a:solidFill>
                      <a:schemeClr val="bg1"/>
                    </a:solidFill>
                    <a:latin typeface="Barlow Semi Condensed" panose="00000506000000000000" pitchFamily="2" charset="0"/>
                  </a:rPr>
                  <a:t>10%</a:t>
                </a:r>
              </a:p>
            </p:txBody>
          </p:sp>
          <p:sp>
            <p:nvSpPr>
              <p:cNvPr id="2056" name="TextBox 2055">
                <a:extLst>
                  <a:ext uri="{FF2B5EF4-FFF2-40B4-BE49-F238E27FC236}">
                    <a16:creationId xmlns:a16="http://schemas.microsoft.com/office/drawing/2014/main" id="{05471C8D-4621-C04C-E3E8-BD5EEB1E3AED}"/>
                  </a:ext>
                </a:extLst>
              </p:cNvPr>
              <p:cNvSpPr txBox="1"/>
              <p:nvPr/>
            </p:nvSpPr>
            <p:spPr>
              <a:xfrm>
                <a:off x="3260237" y="2449333"/>
                <a:ext cx="976229" cy="514663"/>
              </a:xfrm>
              <a:prstGeom prst="rect">
                <a:avLst/>
              </a:prstGeom>
              <a:noFill/>
            </p:spPr>
            <p:txBody>
              <a:bodyPr wrap="none" rtlCol="0">
                <a:spAutoFit/>
              </a:bodyPr>
              <a:lstStyle/>
              <a:p>
                <a:r>
                  <a:rPr lang="en-US" sz="1200" dirty="0">
                    <a:solidFill>
                      <a:schemeClr val="bg1"/>
                    </a:solidFill>
                    <a:latin typeface="Barlow Semi Condensed" panose="00000506000000000000" pitchFamily="2" charset="0"/>
                  </a:rPr>
                  <a:t>Weekly</a:t>
                </a:r>
              </a:p>
              <a:p>
                <a:r>
                  <a:rPr lang="en-US" sz="1200" dirty="0">
                    <a:solidFill>
                      <a:schemeClr val="bg1"/>
                    </a:solidFill>
                    <a:latin typeface="Barlow Semi Condensed" panose="00000506000000000000" pitchFamily="2" charset="0"/>
                  </a:rPr>
                  <a:t>15%</a:t>
                </a:r>
              </a:p>
            </p:txBody>
          </p:sp>
          <p:sp>
            <p:nvSpPr>
              <p:cNvPr id="2057" name="TextBox 2056">
                <a:extLst>
                  <a:ext uri="{FF2B5EF4-FFF2-40B4-BE49-F238E27FC236}">
                    <a16:creationId xmlns:a16="http://schemas.microsoft.com/office/drawing/2014/main" id="{946B2F82-260D-E0FD-3C11-EF5CB83419FA}"/>
                  </a:ext>
                </a:extLst>
              </p:cNvPr>
              <p:cNvSpPr txBox="1"/>
              <p:nvPr/>
            </p:nvSpPr>
            <p:spPr>
              <a:xfrm>
                <a:off x="6735220" y="3796220"/>
                <a:ext cx="2085931" cy="291642"/>
              </a:xfrm>
              <a:prstGeom prst="rect">
                <a:avLst/>
              </a:prstGeom>
              <a:noFill/>
            </p:spPr>
            <p:txBody>
              <a:bodyPr wrap="square" rtlCol="0">
                <a:spAutoFit/>
              </a:bodyPr>
              <a:lstStyle/>
              <a:p>
                <a:r>
                  <a:rPr lang="en-US" sz="1100" dirty="0">
                    <a:solidFill>
                      <a:schemeClr val="bg1"/>
                    </a:solidFill>
                    <a:latin typeface="Barlow Semi Condensed" panose="00000506000000000000" pitchFamily="2" charset="0"/>
                  </a:rPr>
                  <a:t>Weekly 3%</a:t>
                </a:r>
              </a:p>
            </p:txBody>
          </p:sp>
          <p:sp>
            <p:nvSpPr>
              <p:cNvPr id="2058" name="TextBox 2057">
                <a:extLst>
                  <a:ext uri="{FF2B5EF4-FFF2-40B4-BE49-F238E27FC236}">
                    <a16:creationId xmlns:a16="http://schemas.microsoft.com/office/drawing/2014/main" id="{77469CBC-3166-FFF2-1318-B05A8F7F7EE3}"/>
                  </a:ext>
                </a:extLst>
              </p:cNvPr>
              <p:cNvSpPr txBox="1"/>
              <p:nvPr/>
            </p:nvSpPr>
            <p:spPr>
              <a:xfrm>
                <a:off x="1140850" y="3739129"/>
                <a:ext cx="752841" cy="514663"/>
              </a:xfrm>
              <a:prstGeom prst="rect">
                <a:avLst/>
              </a:prstGeom>
              <a:noFill/>
            </p:spPr>
            <p:txBody>
              <a:bodyPr wrap="none" rtlCol="0">
                <a:spAutoFit/>
              </a:bodyPr>
              <a:lstStyle/>
              <a:p>
                <a:r>
                  <a:rPr lang="en-US" sz="1200" dirty="0">
                    <a:solidFill>
                      <a:schemeClr val="bg1"/>
                    </a:solidFill>
                    <a:latin typeface="Barlow Semi Condensed" panose="00000506000000000000" pitchFamily="2" charset="0"/>
                  </a:rPr>
                  <a:t>Daily</a:t>
                </a:r>
              </a:p>
              <a:p>
                <a:r>
                  <a:rPr lang="en-US" sz="1200" dirty="0">
                    <a:solidFill>
                      <a:schemeClr val="bg1"/>
                    </a:solidFill>
                    <a:latin typeface="Barlow Semi Condensed" panose="00000506000000000000" pitchFamily="2" charset="0"/>
                  </a:rPr>
                  <a:t>10%</a:t>
                </a:r>
              </a:p>
            </p:txBody>
          </p:sp>
          <p:sp>
            <p:nvSpPr>
              <p:cNvPr id="2059" name="TextBox 2058">
                <a:extLst>
                  <a:ext uri="{FF2B5EF4-FFF2-40B4-BE49-F238E27FC236}">
                    <a16:creationId xmlns:a16="http://schemas.microsoft.com/office/drawing/2014/main" id="{8DA925A7-50D0-711B-57BB-805D25324BCB}"/>
                  </a:ext>
                </a:extLst>
              </p:cNvPr>
              <p:cNvSpPr txBox="1"/>
              <p:nvPr/>
            </p:nvSpPr>
            <p:spPr>
              <a:xfrm>
                <a:off x="3296503" y="3409556"/>
                <a:ext cx="752841" cy="514663"/>
              </a:xfrm>
              <a:prstGeom prst="rect">
                <a:avLst/>
              </a:prstGeom>
              <a:noFill/>
            </p:spPr>
            <p:txBody>
              <a:bodyPr wrap="none" rtlCol="0">
                <a:spAutoFit/>
              </a:bodyPr>
              <a:lstStyle/>
              <a:p>
                <a:r>
                  <a:rPr lang="en-US" sz="1200" dirty="0">
                    <a:solidFill>
                      <a:schemeClr val="bg1"/>
                    </a:solidFill>
                    <a:latin typeface="Barlow Semi Condensed" panose="00000506000000000000" pitchFamily="2" charset="0"/>
                  </a:rPr>
                  <a:t>Daily</a:t>
                </a:r>
              </a:p>
              <a:p>
                <a:r>
                  <a:rPr lang="en-US" sz="1200" dirty="0">
                    <a:solidFill>
                      <a:schemeClr val="bg1"/>
                    </a:solidFill>
                    <a:latin typeface="Barlow Semi Condensed" panose="00000506000000000000" pitchFamily="2" charset="0"/>
                  </a:rPr>
                  <a:t>20%</a:t>
                </a:r>
              </a:p>
            </p:txBody>
          </p:sp>
          <p:sp>
            <p:nvSpPr>
              <p:cNvPr id="2060" name="TextBox 2059">
                <a:extLst>
                  <a:ext uri="{FF2B5EF4-FFF2-40B4-BE49-F238E27FC236}">
                    <a16:creationId xmlns:a16="http://schemas.microsoft.com/office/drawing/2014/main" id="{EBFCABDF-5AFC-AF3E-3C9F-AECE2B6534CD}"/>
                  </a:ext>
                </a:extLst>
              </p:cNvPr>
              <p:cNvSpPr txBox="1"/>
              <p:nvPr/>
            </p:nvSpPr>
            <p:spPr>
              <a:xfrm>
                <a:off x="6740673" y="3996461"/>
                <a:ext cx="1716604" cy="291642"/>
              </a:xfrm>
              <a:prstGeom prst="rect">
                <a:avLst/>
              </a:prstGeom>
              <a:noFill/>
            </p:spPr>
            <p:txBody>
              <a:bodyPr wrap="square" rtlCol="0">
                <a:spAutoFit/>
              </a:bodyPr>
              <a:lstStyle/>
              <a:p>
                <a:r>
                  <a:rPr lang="en-US" sz="1100" dirty="0">
                    <a:solidFill>
                      <a:schemeClr val="bg1"/>
                    </a:solidFill>
                    <a:latin typeface="Barlow Semi Condensed" panose="00000506000000000000" pitchFamily="2" charset="0"/>
                  </a:rPr>
                  <a:t>Daily 5%</a:t>
                </a:r>
              </a:p>
            </p:txBody>
          </p:sp>
        </p:grpSp>
        <p:pic>
          <p:nvPicPr>
            <p:cNvPr id="61" name="Picture 60">
              <a:extLst>
                <a:ext uri="{FF2B5EF4-FFF2-40B4-BE49-F238E27FC236}">
                  <a16:creationId xmlns:a16="http://schemas.microsoft.com/office/drawing/2014/main" id="{D203EB27-5929-9E5B-020E-DFDD3DDE2D6B}"/>
                </a:ext>
              </a:extLst>
            </p:cNvPr>
            <p:cNvPicPr>
              <a:picLocks noChangeAspect="1"/>
            </p:cNvPicPr>
            <p:nvPr/>
          </p:nvPicPr>
          <p:blipFill>
            <a:blip r:embed="rId4"/>
            <a:stretch>
              <a:fillRect/>
            </a:stretch>
          </p:blipFill>
          <p:spPr>
            <a:xfrm>
              <a:off x="832611" y="4221275"/>
              <a:ext cx="739204" cy="160034"/>
            </a:xfrm>
            <a:prstGeom prst="rect">
              <a:avLst/>
            </a:prstGeom>
          </p:spPr>
        </p:pic>
        <p:pic>
          <p:nvPicPr>
            <p:cNvPr id="62" name="Picture 61">
              <a:extLst>
                <a:ext uri="{FF2B5EF4-FFF2-40B4-BE49-F238E27FC236}">
                  <a16:creationId xmlns:a16="http://schemas.microsoft.com/office/drawing/2014/main" id="{FEA27F30-47E3-58D8-94ED-D60A6D12ED6D}"/>
                </a:ext>
              </a:extLst>
            </p:cNvPr>
            <p:cNvPicPr>
              <a:picLocks noChangeAspect="1"/>
            </p:cNvPicPr>
            <p:nvPr/>
          </p:nvPicPr>
          <p:blipFill>
            <a:blip r:embed="rId5"/>
            <a:stretch>
              <a:fillRect/>
            </a:stretch>
          </p:blipFill>
          <p:spPr>
            <a:xfrm>
              <a:off x="2254060" y="4221275"/>
              <a:ext cx="609653" cy="160034"/>
            </a:xfrm>
            <a:prstGeom prst="rect">
              <a:avLst/>
            </a:prstGeom>
          </p:spPr>
        </p:pic>
      </p:grpSp>
      <p:sp>
        <p:nvSpPr>
          <p:cNvPr id="2061" name="TextBox 2060">
            <a:extLst>
              <a:ext uri="{FF2B5EF4-FFF2-40B4-BE49-F238E27FC236}">
                <a16:creationId xmlns:a16="http://schemas.microsoft.com/office/drawing/2014/main" id="{610E89D7-FE12-C368-645D-9A6A2FB37709}"/>
              </a:ext>
            </a:extLst>
          </p:cNvPr>
          <p:cNvSpPr txBox="1"/>
          <p:nvPr/>
        </p:nvSpPr>
        <p:spPr>
          <a:xfrm>
            <a:off x="18789" y="335292"/>
            <a:ext cx="4553211" cy="1600438"/>
          </a:xfrm>
          <a:prstGeom prst="rect">
            <a:avLst/>
          </a:prstGeom>
          <a:noFill/>
        </p:spPr>
        <p:txBody>
          <a:bodyPr wrap="square" lIns="91440" tIns="45720" rIns="91440" bIns="45720" rtlCol="0" anchor="t">
            <a:spAutoFit/>
          </a:bodyPr>
          <a:lstStyle/>
          <a:p>
            <a:pPr marL="285750" indent="-285750">
              <a:buClr>
                <a:schemeClr val="bg1"/>
              </a:buClr>
              <a:buFont typeface="Arial" panose="020B0604020202020204" pitchFamily="34" charset="0"/>
              <a:buChar char="•"/>
            </a:pPr>
            <a:r>
              <a:rPr lang="en-US" dirty="0">
                <a:solidFill>
                  <a:schemeClr val="bg1"/>
                </a:solidFill>
                <a:latin typeface="Barlow Semi Condensed" panose="00000506000000000000" pitchFamily="2" charset="0"/>
                <a:cs typeface="Saira Extra Condensed" panose="020B0604020202020204" charset="0"/>
              </a:rPr>
              <a:t>For our project in a daily schedule, 10% of meetings are conducted in person, 20% virtually, and 5% via email. </a:t>
            </a:r>
          </a:p>
          <a:p>
            <a:pPr marL="285750" indent="-285750">
              <a:buClr>
                <a:schemeClr val="bg1"/>
              </a:buClr>
              <a:buFont typeface="Arial" panose="020B0604020202020204" pitchFamily="34" charset="0"/>
              <a:buChar char="•"/>
            </a:pPr>
            <a:r>
              <a:rPr lang="en-US" dirty="0">
                <a:solidFill>
                  <a:schemeClr val="bg1"/>
                </a:solidFill>
                <a:latin typeface="Barlow Semi Condensed" panose="00000506000000000000" pitchFamily="2" charset="0"/>
                <a:cs typeface="Saira Extra Condensed" panose="020B0604020202020204" charset="0"/>
              </a:rPr>
              <a:t>On a weekly basis, 10% are in-person meetings, 15% are virtual, and 3% are conducted via email. </a:t>
            </a:r>
          </a:p>
          <a:p>
            <a:pPr marL="285750" indent="-285750">
              <a:buClr>
                <a:schemeClr val="bg1"/>
              </a:buClr>
              <a:buFont typeface="Arial" panose="020B0604020202020204" pitchFamily="34" charset="0"/>
              <a:buChar char="•"/>
            </a:pPr>
            <a:r>
              <a:rPr lang="en-US" dirty="0">
                <a:solidFill>
                  <a:schemeClr val="bg1"/>
                </a:solidFill>
                <a:latin typeface="Barlow Semi Condensed" panose="00000506000000000000" pitchFamily="2" charset="0"/>
                <a:cs typeface="Saira Extra Condensed" panose="020B0604020202020204" charset="0"/>
              </a:rPr>
              <a:t>Bi-weekly meetings involve 20% in-person sessions, 15% virtual meetings, and 2% are carried out through email exchanges.</a:t>
            </a:r>
          </a:p>
        </p:txBody>
      </p:sp>
      <p:pic>
        <p:nvPicPr>
          <p:cNvPr id="2063" name="Picture 2062">
            <a:extLst>
              <a:ext uri="{FF2B5EF4-FFF2-40B4-BE49-F238E27FC236}">
                <a16:creationId xmlns:a16="http://schemas.microsoft.com/office/drawing/2014/main" id="{99971A41-31FE-CAB4-3C36-D33A483E036F}"/>
              </a:ext>
            </a:extLst>
          </p:cNvPr>
          <p:cNvPicPr>
            <a:picLocks noChangeAspect="1"/>
          </p:cNvPicPr>
          <p:nvPr/>
        </p:nvPicPr>
        <p:blipFill>
          <a:blip r:embed="rId6"/>
          <a:stretch>
            <a:fillRect/>
          </a:stretch>
        </p:blipFill>
        <p:spPr>
          <a:xfrm flipV="1">
            <a:off x="4522623" y="926410"/>
            <a:ext cx="396274" cy="127563"/>
          </a:xfrm>
          <a:prstGeom prst="rect">
            <a:avLst/>
          </a:prstGeom>
        </p:spPr>
      </p:pic>
      <p:pic>
        <p:nvPicPr>
          <p:cNvPr id="7" name="Picture 6">
            <a:extLst>
              <a:ext uri="{FF2B5EF4-FFF2-40B4-BE49-F238E27FC236}">
                <a16:creationId xmlns:a16="http://schemas.microsoft.com/office/drawing/2014/main" id="{8DC5A20A-5D58-62E0-6934-82CDC7FEF232}"/>
              </a:ext>
            </a:extLst>
          </p:cNvPr>
          <p:cNvPicPr>
            <a:picLocks noChangeAspect="1"/>
          </p:cNvPicPr>
          <p:nvPr/>
        </p:nvPicPr>
        <p:blipFill>
          <a:blip r:embed="rId7"/>
          <a:stretch>
            <a:fillRect/>
          </a:stretch>
        </p:blipFill>
        <p:spPr>
          <a:xfrm>
            <a:off x="3102597" y="4856699"/>
            <a:ext cx="434378" cy="152413"/>
          </a:xfrm>
          <a:prstGeom prst="rect">
            <a:avLst/>
          </a:prstGeom>
        </p:spPr>
      </p:pic>
    </p:spTree>
    <p:extLst>
      <p:ext uri="{BB962C8B-B14F-4D97-AF65-F5344CB8AC3E}">
        <p14:creationId xmlns:p14="http://schemas.microsoft.com/office/powerpoint/2010/main" val="3263725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ED66-4FFA-C082-6FBD-E6AB8C905CED}"/>
              </a:ext>
            </a:extLst>
          </p:cNvPr>
          <p:cNvSpPr>
            <a:spLocks noGrp="1"/>
          </p:cNvSpPr>
          <p:nvPr>
            <p:ph type="ctrTitle"/>
          </p:nvPr>
        </p:nvSpPr>
        <p:spPr>
          <a:xfrm>
            <a:off x="1464557" y="220041"/>
            <a:ext cx="7904100" cy="851700"/>
          </a:xfrm>
        </p:spPr>
        <p:txBody>
          <a:bodyPr/>
          <a:lstStyle/>
          <a:p>
            <a:r>
              <a:rPr lang="en-US" dirty="0"/>
              <a:t>RISK ANALYSIS</a:t>
            </a:r>
          </a:p>
        </p:txBody>
      </p:sp>
      <p:grpSp>
        <p:nvGrpSpPr>
          <p:cNvPr id="66" name="Google Shape;693;p38">
            <a:extLst>
              <a:ext uri="{FF2B5EF4-FFF2-40B4-BE49-F238E27FC236}">
                <a16:creationId xmlns:a16="http://schemas.microsoft.com/office/drawing/2014/main" id="{6351DAD0-6F67-5791-D138-0D13BEF19118}"/>
              </a:ext>
            </a:extLst>
          </p:cNvPr>
          <p:cNvGrpSpPr/>
          <p:nvPr/>
        </p:nvGrpSpPr>
        <p:grpSpPr>
          <a:xfrm rot="16200000">
            <a:off x="1807616" y="-643148"/>
            <a:ext cx="447900" cy="3534064"/>
            <a:chOff x="3661950" y="1229461"/>
            <a:chExt cx="447900" cy="3534064"/>
          </a:xfrm>
        </p:grpSpPr>
        <p:cxnSp>
          <p:nvCxnSpPr>
            <p:cNvPr id="68" name="Google Shape;694;p38">
              <a:extLst>
                <a:ext uri="{FF2B5EF4-FFF2-40B4-BE49-F238E27FC236}">
                  <a16:creationId xmlns:a16="http://schemas.microsoft.com/office/drawing/2014/main" id="{CA3ED2B4-9447-2B53-D29E-0B550F0DC48D}"/>
                </a:ext>
              </a:extLst>
            </p:cNvPr>
            <p:cNvCxnSpPr/>
            <p:nvPr/>
          </p:nvCxnSpPr>
          <p:spPr>
            <a:xfrm>
              <a:off x="3885900" y="1682825"/>
              <a:ext cx="0" cy="3080700"/>
            </a:xfrm>
            <a:prstGeom prst="straightConnector1">
              <a:avLst/>
            </a:prstGeom>
            <a:noFill/>
            <a:ln w="19050" cap="flat" cmpd="sng">
              <a:solidFill>
                <a:srgbClr val="00FFFF"/>
              </a:solidFill>
              <a:prstDash val="solid"/>
              <a:round/>
              <a:headEnd type="none" w="med" len="med"/>
              <a:tailEnd type="triangle" w="med" len="med"/>
            </a:ln>
          </p:spPr>
        </p:cxnSp>
        <p:sp>
          <p:nvSpPr>
            <p:cNvPr id="69" name="Google Shape;695;p38">
              <a:extLst>
                <a:ext uri="{FF2B5EF4-FFF2-40B4-BE49-F238E27FC236}">
                  <a16:creationId xmlns:a16="http://schemas.microsoft.com/office/drawing/2014/main" id="{02154048-A3BF-8BF1-81D1-91D03DBEFF4D}"/>
                </a:ext>
              </a:extLst>
            </p:cNvPr>
            <p:cNvSpPr/>
            <p:nvPr/>
          </p:nvSpPr>
          <p:spPr>
            <a:xfrm rot="5400000">
              <a:off x="3661950" y="1229461"/>
              <a:ext cx="447900" cy="447900"/>
            </a:xfrm>
            <a:prstGeom prst="ellipse">
              <a:avLst/>
            </a:prstGeom>
            <a:solidFill>
              <a:srgbClr val="00FFFF">
                <a:alpha val="45380"/>
              </a:srgbClr>
            </a:solidFill>
            <a:ln w="1905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Semi Condensed" panose="00000506000000000000" pitchFamily="2" charset="0"/>
                  <a:cs typeface="Arial"/>
                  <a:sym typeface="Arial"/>
                </a:rPr>
                <a:t>3</a:t>
              </a:r>
              <a:endParaRPr kumimoji="0"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Semi Condensed" panose="00000506000000000000" pitchFamily="2" charset="0"/>
                <a:cs typeface="Arial"/>
                <a:sym typeface="Arial"/>
              </a:endParaRPr>
            </a:p>
          </p:txBody>
        </p:sp>
      </p:grpSp>
      <p:grpSp>
        <p:nvGrpSpPr>
          <p:cNvPr id="75" name="Google Shape;701;p38">
            <a:extLst>
              <a:ext uri="{FF2B5EF4-FFF2-40B4-BE49-F238E27FC236}">
                <a16:creationId xmlns:a16="http://schemas.microsoft.com/office/drawing/2014/main" id="{B9734447-7173-5942-4F23-2EC07923C0DB}"/>
              </a:ext>
            </a:extLst>
          </p:cNvPr>
          <p:cNvGrpSpPr/>
          <p:nvPr/>
        </p:nvGrpSpPr>
        <p:grpSpPr>
          <a:xfrm rot="16200000">
            <a:off x="1807615" y="-1102319"/>
            <a:ext cx="447900" cy="3534064"/>
            <a:chOff x="4442300" y="1229461"/>
            <a:chExt cx="447900" cy="3534064"/>
          </a:xfrm>
        </p:grpSpPr>
        <p:cxnSp>
          <p:nvCxnSpPr>
            <p:cNvPr id="77" name="Google Shape;702;p38">
              <a:extLst>
                <a:ext uri="{FF2B5EF4-FFF2-40B4-BE49-F238E27FC236}">
                  <a16:creationId xmlns:a16="http://schemas.microsoft.com/office/drawing/2014/main" id="{0C2F96C3-2915-52D3-9DCD-6A928D350BBF}"/>
                </a:ext>
              </a:extLst>
            </p:cNvPr>
            <p:cNvCxnSpPr/>
            <p:nvPr/>
          </p:nvCxnSpPr>
          <p:spPr>
            <a:xfrm>
              <a:off x="4666250" y="1682825"/>
              <a:ext cx="0" cy="3080700"/>
            </a:xfrm>
            <a:prstGeom prst="straightConnector1">
              <a:avLst/>
            </a:prstGeom>
            <a:noFill/>
            <a:ln w="19050" cap="flat" cmpd="sng">
              <a:solidFill>
                <a:srgbClr val="E613D5"/>
              </a:solidFill>
              <a:prstDash val="solid"/>
              <a:round/>
              <a:headEnd type="none" w="med" len="med"/>
              <a:tailEnd type="triangle" w="med" len="med"/>
            </a:ln>
          </p:spPr>
        </p:cxnSp>
        <p:sp>
          <p:nvSpPr>
            <p:cNvPr id="78" name="Google Shape;703;p38">
              <a:extLst>
                <a:ext uri="{FF2B5EF4-FFF2-40B4-BE49-F238E27FC236}">
                  <a16:creationId xmlns:a16="http://schemas.microsoft.com/office/drawing/2014/main" id="{868F0500-D521-F24F-6E74-5D6323E893F7}"/>
                </a:ext>
              </a:extLst>
            </p:cNvPr>
            <p:cNvSpPr/>
            <p:nvPr/>
          </p:nvSpPr>
          <p:spPr>
            <a:xfrm rot="5400000">
              <a:off x="4442300" y="1229461"/>
              <a:ext cx="447900" cy="447900"/>
            </a:xfrm>
            <a:prstGeom prst="ellipse">
              <a:avLst/>
            </a:prstGeom>
            <a:solidFill>
              <a:srgbClr val="E613D5">
                <a:alpha val="48850"/>
              </a:srgbClr>
            </a:solidFill>
            <a:ln w="19050" cap="flat" cmpd="sng">
              <a:solidFill>
                <a:srgbClr val="E613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Semi Condensed" panose="00000506000000000000" pitchFamily="2" charset="0"/>
                  <a:cs typeface="Arial"/>
                  <a:sym typeface="Arial"/>
                </a:rPr>
                <a:t>3</a:t>
              </a:r>
              <a:endParaRPr kumimoji="0"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Semi Condensed" panose="00000506000000000000" pitchFamily="2" charset="0"/>
                <a:cs typeface="Arial"/>
                <a:sym typeface="Arial"/>
              </a:endParaRPr>
            </a:p>
          </p:txBody>
        </p:sp>
      </p:grpSp>
      <p:grpSp>
        <p:nvGrpSpPr>
          <p:cNvPr id="82" name="Google Shape;710;p38">
            <a:extLst>
              <a:ext uri="{FF2B5EF4-FFF2-40B4-BE49-F238E27FC236}">
                <a16:creationId xmlns:a16="http://schemas.microsoft.com/office/drawing/2014/main" id="{8EEB99EB-4676-6026-AA4B-C1F98048B287}"/>
              </a:ext>
            </a:extLst>
          </p:cNvPr>
          <p:cNvGrpSpPr/>
          <p:nvPr/>
        </p:nvGrpSpPr>
        <p:grpSpPr>
          <a:xfrm rot="16200000">
            <a:off x="1807615" y="-166380"/>
            <a:ext cx="447900" cy="3534064"/>
            <a:chOff x="5222650" y="1229461"/>
            <a:chExt cx="447900" cy="3534064"/>
          </a:xfrm>
        </p:grpSpPr>
        <p:cxnSp>
          <p:nvCxnSpPr>
            <p:cNvPr id="84" name="Google Shape;711;p38">
              <a:extLst>
                <a:ext uri="{FF2B5EF4-FFF2-40B4-BE49-F238E27FC236}">
                  <a16:creationId xmlns:a16="http://schemas.microsoft.com/office/drawing/2014/main" id="{3AB29D3F-83DA-D0E9-162F-F95AB2748EC0}"/>
                </a:ext>
              </a:extLst>
            </p:cNvPr>
            <p:cNvCxnSpPr/>
            <p:nvPr/>
          </p:nvCxnSpPr>
          <p:spPr>
            <a:xfrm>
              <a:off x="5453450" y="1682825"/>
              <a:ext cx="0" cy="3080700"/>
            </a:xfrm>
            <a:prstGeom prst="straightConnector1">
              <a:avLst/>
            </a:prstGeom>
            <a:noFill/>
            <a:ln w="19050" cap="flat" cmpd="sng">
              <a:solidFill>
                <a:srgbClr val="7337D4"/>
              </a:solidFill>
              <a:prstDash val="solid"/>
              <a:round/>
              <a:headEnd type="none" w="med" len="med"/>
              <a:tailEnd type="triangle" w="med" len="med"/>
            </a:ln>
          </p:spPr>
        </p:cxnSp>
        <p:sp>
          <p:nvSpPr>
            <p:cNvPr id="85" name="Google Shape;712;p38">
              <a:extLst>
                <a:ext uri="{FF2B5EF4-FFF2-40B4-BE49-F238E27FC236}">
                  <a16:creationId xmlns:a16="http://schemas.microsoft.com/office/drawing/2014/main" id="{CF8ADA19-F994-6F64-AB92-78831FB3A14F}"/>
                </a:ext>
              </a:extLst>
            </p:cNvPr>
            <p:cNvSpPr/>
            <p:nvPr/>
          </p:nvSpPr>
          <p:spPr>
            <a:xfrm rot="5400000">
              <a:off x="5222650" y="1229461"/>
              <a:ext cx="447900" cy="447900"/>
            </a:xfrm>
            <a:prstGeom prst="ellipse">
              <a:avLst/>
            </a:prstGeom>
            <a:solidFill>
              <a:srgbClr val="7337D4">
                <a:alpha val="62310"/>
              </a:srgbClr>
            </a:solidFill>
            <a:ln w="19050" cap="flat" cmpd="sng">
              <a:solidFill>
                <a:srgbClr val="7337D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Semi Condensed" panose="00000506000000000000" pitchFamily="2" charset="0"/>
                  <a:cs typeface="Arial"/>
                  <a:sym typeface="Arial"/>
                </a:rPr>
                <a:t>2</a:t>
              </a:r>
              <a:endParaRPr kumimoji="0"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Semi Condensed" panose="00000506000000000000" pitchFamily="2" charset="0"/>
                <a:cs typeface="Arial"/>
                <a:sym typeface="Arial"/>
              </a:endParaRPr>
            </a:p>
          </p:txBody>
        </p:sp>
      </p:grpSp>
      <p:grpSp>
        <p:nvGrpSpPr>
          <p:cNvPr id="104" name="Google Shape;693;p38">
            <a:extLst>
              <a:ext uri="{FF2B5EF4-FFF2-40B4-BE49-F238E27FC236}">
                <a16:creationId xmlns:a16="http://schemas.microsoft.com/office/drawing/2014/main" id="{1ECB9D6B-BCCA-733A-2C34-67C9FE05E240}"/>
              </a:ext>
            </a:extLst>
          </p:cNvPr>
          <p:cNvGrpSpPr/>
          <p:nvPr/>
        </p:nvGrpSpPr>
        <p:grpSpPr>
          <a:xfrm rot="16200000">
            <a:off x="1807613" y="302620"/>
            <a:ext cx="447900" cy="3534064"/>
            <a:chOff x="3661950" y="1229461"/>
            <a:chExt cx="447900" cy="3534064"/>
          </a:xfrm>
        </p:grpSpPr>
        <p:cxnSp>
          <p:nvCxnSpPr>
            <p:cNvPr id="105" name="Google Shape;694;p38">
              <a:extLst>
                <a:ext uri="{FF2B5EF4-FFF2-40B4-BE49-F238E27FC236}">
                  <a16:creationId xmlns:a16="http://schemas.microsoft.com/office/drawing/2014/main" id="{5940D6FF-58D5-4D63-B1C2-61F8CC48F5AE}"/>
                </a:ext>
              </a:extLst>
            </p:cNvPr>
            <p:cNvCxnSpPr/>
            <p:nvPr/>
          </p:nvCxnSpPr>
          <p:spPr>
            <a:xfrm>
              <a:off x="3885900" y="1682825"/>
              <a:ext cx="0" cy="3080700"/>
            </a:xfrm>
            <a:prstGeom prst="straightConnector1">
              <a:avLst/>
            </a:prstGeom>
            <a:noFill/>
            <a:ln w="19050" cap="flat" cmpd="sng">
              <a:solidFill>
                <a:srgbClr val="00FFFF"/>
              </a:solidFill>
              <a:prstDash val="solid"/>
              <a:round/>
              <a:headEnd type="none" w="med" len="med"/>
              <a:tailEnd type="triangle" w="med" len="med"/>
            </a:ln>
          </p:spPr>
        </p:cxnSp>
        <p:sp>
          <p:nvSpPr>
            <p:cNvPr id="106" name="Google Shape;695;p38">
              <a:extLst>
                <a:ext uri="{FF2B5EF4-FFF2-40B4-BE49-F238E27FC236}">
                  <a16:creationId xmlns:a16="http://schemas.microsoft.com/office/drawing/2014/main" id="{A21C4CB0-C7C6-9E16-CE58-8F2D041DC305}"/>
                </a:ext>
              </a:extLst>
            </p:cNvPr>
            <p:cNvSpPr/>
            <p:nvPr/>
          </p:nvSpPr>
          <p:spPr>
            <a:xfrm rot="5400000">
              <a:off x="3661950" y="1229461"/>
              <a:ext cx="447900" cy="447900"/>
            </a:xfrm>
            <a:prstGeom prst="ellipse">
              <a:avLst/>
            </a:prstGeom>
            <a:solidFill>
              <a:srgbClr val="00FFFF">
                <a:alpha val="45380"/>
              </a:srgbClr>
            </a:solidFill>
            <a:ln w="1905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Semi Condensed" panose="00000506000000000000" pitchFamily="2" charset="0"/>
                  <a:cs typeface="Arial"/>
                  <a:sym typeface="Arial"/>
                </a:rPr>
                <a:t>4</a:t>
              </a:r>
              <a:endParaRPr kumimoji="0"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Semi Condensed" panose="00000506000000000000" pitchFamily="2" charset="0"/>
                <a:cs typeface="Arial"/>
                <a:sym typeface="Arial"/>
              </a:endParaRPr>
            </a:p>
          </p:txBody>
        </p:sp>
      </p:grpSp>
      <p:grpSp>
        <p:nvGrpSpPr>
          <p:cNvPr id="113" name="Google Shape;693;p38">
            <a:extLst>
              <a:ext uri="{FF2B5EF4-FFF2-40B4-BE49-F238E27FC236}">
                <a16:creationId xmlns:a16="http://schemas.microsoft.com/office/drawing/2014/main" id="{8D7B96A1-7D53-3A2F-E510-6F98619240AA}"/>
              </a:ext>
            </a:extLst>
          </p:cNvPr>
          <p:cNvGrpSpPr/>
          <p:nvPr/>
        </p:nvGrpSpPr>
        <p:grpSpPr>
          <a:xfrm rot="16200000">
            <a:off x="1807613" y="1226368"/>
            <a:ext cx="447900" cy="3534064"/>
            <a:chOff x="3661950" y="1229461"/>
            <a:chExt cx="447900" cy="3534064"/>
          </a:xfrm>
        </p:grpSpPr>
        <p:cxnSp>
          <p:nvCxnSpPr>
            <p:cNvPr id="114" name="Google Shape;694;p38">
              <a:extLst>
                <a:ext uri="{FF2B5EF4-FFF2-40B4-BE49-F238E27FC236}">
                  <a16:creationId xmlns:a16="http://schemas.microsoft.com/office/drawing/2014/main" id="{BE2DD3A4-5644-A878-8021-938AE43CFAF7}"/>
                </a:ext>
              </a:extLst>
            </p:cNvPr>
            <p:cNvCxnSpPr/>
            <p:nvPr/>
          </p:nvCxnSpPr>
          <p:spPr>
            <a:xfrm>
              <a:off x="3885900" y="1682825"/>
              <a:ext cx="0" cy="3080700"/>
            </a:xfrm>
            <a:prstGeom prst="straightConnector1">
              <a:avLst/>
            </a:prstGeom>
            <a:noFill/>
            <a:ln w="19050" cap="flat" cmpd="sng">
              <a:solidFill>
                <a:srgbClr val="00FFFF"/>
              </a:solidFill>
              <a:prstDash val="solid"/>
              <a:round/>
              <a:headEnd type="none" w="med" len="med"/>
              <a:tailEnd type="triangle" w="med" len="med"/>
            </a:ln>
          </p:spPr>
        </p:cxnSp>
        <p:sp>
          <p:nvSpPr>
            <p:cNvPr id="115" name="Google Shape;695;p38">
              <a:extLst>
                <a:ext uri="{FF2B5EF4-FFF2-40B4-BE49-F238E27FC236}">
                  <a16:creationId xmlns:a16="http://schemas.microsoft.com/office/drawing/2014/main" id="{F7E6A2E4-2292-BE52-EB66-999AC2E38BF9}"/>
                </a:ext>
              </a:extLst>
            </p:cNvPr>
            <p:cNvSpPr/>
            <p:nvPr/>
          </p:nvSpPr>
          <p:spPr>
            <a:xfrm rot="5400000">
              <a:off x="3661950" y="1229461"/>
              <a:ext cx="447900" cy="447900"/>
            </a:xfrm>
            <a:prstGeom prst="ellipse">
              <a:avLst/>
            </a:prstGeom>
            <a:solidFill>
              <a:srgbClr val="00FFFF">
                <a:alpha val="45380"/>
              </a:srgbClr>
            </a:solidFill>
            <a:ln w="1905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Semi Condensed" panose="00000506000000000000" pitchFamily="2" charset="0"/>
                  <a:cs typeface="Arial"/>
                  <a:sym typeface="Arial"/>
                </a:rPr>
                <a:t>3</a:t>
              </a:r>
              <a:endParaRPr kumimoji="0"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Semi Condensed" panose="00000506000000000000" pitchFamily="2" charset="0"/>
                <a:cs typeface="Arial"/>
                <a:sym typeface="Arial"/>
              </a:endParaRPr>
            </a:p>
          </p:txBody>
        </p:sp>
      </p:grpSp>
      <p:grpSp>
        <p:nvGrpSpPr>
          <p:cNvPr id="116" name="Google Shape;701;p38">
            <a:extLst>
              <a:ext uri="{FF2B5EF4-FFF2-40B4-BE49-F238E27FC236}">
                <a16:creationId xmlns:a16="http://schemas.microsoft.com/office/drawing/2014/main" id="{77BFAF02-3C44-7819-3D8C-57F2743746BB}"/>
              </a:ext>
            </a:extLst>
          </p:cNvPr>
          <p:cNvGrpSpPr/>
          <p:nvPr/>
        </p:nvGrpSpPr>
        <p:grpSpPr>
          <a:xfrm rot="16200000">
            <a:off x="1807612" y="767197"/>
            <a:ext cx="447900" cy="3534064"/>
            <a:chOff x="4442300" y="1229461"/>
            <a:chExt cx="447900" cy="3534064"/>
          </a:xfrm>
        </p:grpSpPr>
        <p:cxnSp>
          <p:nvCxnSpPr>
            <p:cNvPr id="117" name="Google Shape;702;p38">
              <a:extLst>
                <a:ext uri="{FF2B5EF4-FFF2-40B4-BE49-F238E27FC236}">
                  <a16:creationId xmlns:a16="http://schemas.microsoft.com/office/drawing/2014/main" id="{5DBFC052-F459-7D69-FCCF-8C28DB0C22F9}"/>
                </a:ext>
              </a:extLst>
            </p:cNvPr>
            <p:cNvCxnSpPr/>
            <p:nvPr/>
          </p:nvCxnSpPr>
          <p:spPr>
            <a:xfrm>
              <a:off x="4666250" y="1682825"/>
              <a:ext cx="0" cy="3080700"/>
            </a:xfrm>
            <a:prstGeom prst="straightConnector1">
              <a:avLst/>
            </a:prstGeom>
            <a:noFill/>
            <a:ln w="19050" cap="flat" cmpd="sng">
              <a:solidFill>
                <a:srgbClr val="E613D5"/>
              </a:solidFill>
              <a:prstDash val="solid"/>
              <a:round/>
              <a:headEnd type="none" w="med" len="med"/>
              <a:tailEnd type="triangle" w="med" len="med"/>
            </a:ln>
          </p:spPr>
        </p:cxnSp>
        <p:sp>
          <p:nvSpPr>
            <p:cNvPr id="118" name="Google Shape;703;p38">
              <a:extLst>
                <a:ext uri="{FF2B5EF4-FFF2-40B4-BE49-F238E27FC236}">
                  <a16:creationId xmlns:a16="http://schemas.microsoft.com/office/drawing/2014/main" id="{18B6B81C-D701-EFDE-4028-BAC1E0565C33}"/>
                </a:ext>
              </a:extLst>
            </p:cNvPr>
            <p:cNvSpPr/>
            <p:nvPr/>
          </p:nvSpPr>
          <p:spPr>
            <a:xfrm rot="5400000">
              <a:off x="4442300" y="1229461"/>
              <a:ext cx="447900" cy="447900"/>
            </a:xfrm>
            <a:prstGeom prst="ellipse">
              <a:avLst/>
            </a:prstGeom>
            <a:solidFill>
              <a:srgbClr val="E613D5">
                <a:alpha val="48850"/>
              </a:srgbClr>
            </a:solidFill>
            <a:ln w="19050" cap="flat" cmpd="sng">
              <a:solidFill>
                <a:srgbClr val="E613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Semi Condensed" panose="00000506000000000000" pitchFamily="2" charset="0"/>
                  <a:cs typeface="Arial"/>
                  <a:sym typeface="Arial"/>
                </a:rPr>
                <a:t>4</a:t>
              </a:r>
              <a:endParaRPr kumimoji="0"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Semi Condensed" panose="00000506000000000000" pitchFamily="2" charset="0"/>
                <a:cs typeface="Arial"/>
                <a:sym typeface="Arial"/>
              </a:endParaRPr>
            </a:p>
          </p:txBody>
        </p:sp>
      </p:grpSp>
      <p:grpSp>
        <p:nvGrpSpPr>
          <p:cNvPr id="119" name="Google Shape;710;p38">
            <a:extLst>
              <a:ext uri="{FF2B5EF4-FFF2-40B4-BE49-F238E27FC236}">
                <a16:creationId xmlns:a16="http://schemas.microsoft.com/office/drawing/2014/main" id="{35B06104-E46D-3F35-18BF-DA9FB249657A}"/>
              </a:ext>
            </a:extLst>
          </p:cNvPr>
          <p:cNvGrpSpPr/>
          <p:nvPr/>
        </p:nvGrpSpPr>
        <p:grpSpPr>
          <a:xfrm rot="16200000">
            <a:off x="1807612" y="1703136"/>
            <a:ext cx="447900" cy="3534064"/>
            <a:chOff x="5222650" y="1229461"/>
            <a:chExt cx="447900" cy="3534064"/>
          </a:xfrm>
        </p:grpSpPr>
        <p:cxnSp>
          <p:nvCxnSpPr>
            <p:cNvPr id="120" name="Google Shape;711;p38">
              <a:extLst>
                <a:ext uri="{FF2B5EF4-FFF2-40B4-BE49-F238E27FC236}">
                  <a16:creationId xmlns:a16="http://schemas.microsoft.com/office/drawing/2014/main" id="{CE59F161-047C-09C4-FD4D-101E7566541B}"/>
                </a:ext>
              </a:extLst>
            </p:cNvPr>
            <p:cNvCxnSpPr/>
            <p:nvPr/>
          </p:nvCxnSpPr>
          <p:spPr>
            <a:xfrm>
              <a:off x="5453450" y="1682825"/>
              <a:ext cx="0" cy="3080700"/>
            </a:xfrm>
            <a:prstGeom prst="straightConnector1">
              <a:avLst/>
            </a:prstGeom>
            <a:noFill/>
            <a:ln w="19050" cap="flat" cmpd="sng">
              <a:solidFill>
                <a:srgbClr val="7337D4"/>
              </a:solidFill>
              <a:prstDash val="solid"/>
              <a:round/>
              <a:headEnd type="none" w="med" len="med"/>
              <a:tailEnd type="triangle" w="med" len="med"/>
            </a:ln>
          </p:spPr>
        </p:cxnSp>
        <p:sp>
          <p:nvSpPr>
            <p:cNvPr id="121" name="Google Shape;712;p38">
              <a:extLst>
                <a:ext uri="{FF2B5EF4-FFF2-40B4-BE49-F238E27FC236}">
                  <a16:creationId xmlns:a16="http://schemas.microsoft.com/office/drawing/2014/main" id="{8BB1F123-EE9D-F206-55B2-89DB48FEE407}"/>
                </a:ext>
              </a:extLst>
            </p:cNvPr>
            <p:cNvSpPr/>
            <p:nvPr/>
          </p:nvSpPr>
          <p:spPr>
            <a:xfrm rot="5400000">
              <a:off x="5222650" y="1229461"/>
              <a:ext cx="447900" cy="447900"/>
            </a:xfrm>
            <a:prstGeom prst="ellipse">
              <a:avLst/>
            </a:prstGeom>
            <a:solidFill>
              <a:srgbClr val="7337D4">
                <a:alpha val="62310"/>
              </a:srgbClr>
            </a:solidFill>
            <a:ln w="19050" cap="flat" cmpd="sng">
              <a:solidFill>
                <a:srgbClr val="7337D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Semi Condensed" panose="00000506000000000000" pitchFamily="2" charset="0"/>
                  <a:cs typeface="Arial"/>
                  <a:sym typeface="Arial"/>
                </a:rPr>
                <a:t>3</a:t>
              </a:r>
              <a:endParaRPr kumimoji="0"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Semi Condensed" panose="00000506000000000000" pitchFamily="2" charset="0"/>
                <a:cs typeface="Arial"/>
                <a:sym typeface="Arial"/>
              </a:endParaRPr>
            </a:p>
          </p:txBody>
        </p:sp>
      </p:grpSp>
      <p:grpSp>
        <p:nvGrpSpPr>
          <p:cNvPr id="122" name="Google Shape;693;p38">
            <a:extLst>
              <a:ext uri="{FF2B5EF4-FFF2-40B4-BE49-F238E27FC236}">
                <a16:creationId xmlns:a16="http://schemas.microsoft.com/office/drawing/2014/main" id="{D5D19370-BB95-6A92-0A7B-A90326535A4C}"/>
              </a:ext>
            </a:extLst>
          </p:cNvPr>
          <p:cNvGrpSpPr/>
          <p:nvPr/>
        </p:nvGrpSpPr>
        <p:grpSpPr>
          <a:xfrm rot="16200000">
            <a:off x="1807612" y="2159944"/>
            <a:ext cx="447900" cy="3534064"/>
            <a:chOff x="3661950" y="1229461"/>
            <a:chExt cx="447900" cy="3534064"/>
          </a:xfrm>
        </p:grpSpPr>
        <p:cxnSp>
          <p:nvCxnSpPr>
            <p:cNvPr id="123" name="Google Shape;694;p38">
              <a:extLst>
                <a:ext uri="{FF2B5EF4-FFF2-40B4-BE49-F238E27FC236}">
                  <a16:creationId xmlns:a16="http://schemas.microsoft.com/office/drawing/2014/main" id="{5B9B52BA-40AB-6E6C-C35A-AF0D861D977D}"/>
                </a:ext>
              </a:extLst>
            </p:cNvPr>
            <p:cNvCxnSpPr/>
            <p:nvPr/>
          </p:nvCxnSpPr>
          <p:spPr>
            <a:xfrm>
              <a:off x="3885900" y="1682825"/>
              <a:ext cx="0" cy="3080700"/>
            </a:xfrm>
            <a:prstGeom prst="straightConnector1">
              <a:avLst/>
            </a:prstGeom>
            <a:noFill/>
            <a:ln w="19050" cap="flat" cmpd="sng">
              <a:solidFill>
                <a:srgbClr val="00FFFF"/>
              </a:solidFill>
              <a:prstDash val="solid"/>
              <a:round/>
              <a:headEnd type="none" w="med" len="med"/>
              <a:tailEnd type="triangle" w="med" len="med"/>
            </a:ln>
          </p:spPr>
        </p:cxnSp>
        <p:sp>
          <p:nvSpPr>
            <p:cNvPr id="124" name="Google Shape;695;p38">
              <a:extLst>
                <a:ext uri="{FF2B5EF4-FFF2-40B4-BE49-F238E27FC236}">
                  <a16:creationId xmlns:a16="http://schemas.microsoft.com/office/drawing/2014/main" id="{ADE67720-396B-EF82-9A34-2F7BF0D967AC}"/>
                </a:ext>
              </a:extLst>
            </p:cNvPr>
            <p:cNvSpPr/>
            <p:nvPr/>
          </p:nvSpPr>
          <p:spPr>
            <a:xfrm rot="5400000">
              <a:off x="3661950" y="1229461"/>
              <a:ext cx="447900" cy="447900"/>
            </a:xfrm>
            <a:prstGeom prst="ellipse">
              <a:avLst/>
            </a:prstGeom>
            <a:solidFill>
              <a:srgbClr val="00FFFF">
                <a:alpha val="45380"/>
              </a:srgbClr>
            </a:solidFill>
            <a:ln w="1905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Semi Condensed" panose="00000506000000000000" pitchFamily="2" charset="0"/>
                  <a:cs typeface="Arial"/>
                  <a:sym typeface="Arial"/>
                </a:rPr>
                <a:t>5</a:t>
              </a:r>
              <a:endParaRPr kumimoji="0"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Semi Condensed" panose="00000506000000000000" pitchFamily="2" charset="0"/>
                <a:cs typeface="Arial"/>
                <a:sym typeface="Arial"/>
              </a:endParaRPr>
            </a:p>
          </p:txBody>
        </p:sp>
      </p:grpSp>
      <p:grpSp>
        <p:nvGrpSpPr>
          <p:cNvPr id="125" name="Google Shape;693;p38">
            <a:extLst>
              <a:ext uri="{FF2B5EF4-FFF2-40B4-BE49-F238E27FC236}">
                <a16:creationId xmlns:a16="http://schemas.microsoft.com/office/drawing/2014/main" id="{8C9EBA7D-BA71-CA4E-5E81-7784726A7FC7}"/>
              </a:ext>
            </a:extLst>
          </p:cNvPr>
          <p:cNvGrpSpPr/>
          <p:nvPr/>
        </p:nvGrpSpPr>
        <p:grpSpPr>
          <a:xfrm rot="16200000">
            <a:off x="1807612" y="3083692"/>
            <a:ext cx="447900" cy="3534064"/>
            <a:chOff x="3661950" y="1229461"/>
            <a:chExt cx="447900" cy="3534064"/>
          </a:xfrm>
        </p:grpSpPr>
        <p:cxnSp>
          <p:nvCxnSpPr>
            <p:cNvPr id="126" name="Google Shape;694;p38">
              <a:extLst>
                <a:ext uri="{FF2B5EF4-FFF2-40B4-BE49-F238E27FC236}">
                  <a16:creationId xmlns:a16="http://schemas.microsoft.com/office/drawing/2014/main" id="{F1318E59-D28F-42A8-E854-2CE08F1E0051}"/>
                </a:ext>
              </a:extLst>
            </p:cNvPr>
            <p:cNvCxnSpPr/>
            <p:nvPr/>
          </p:nvCxnSpPr>
          <p:spPr>
            <a:xfrm>
              <a:off x="3885900" y="1682825"/>
              <a:ext cx="0" cy="3080700"/>
            </a:xfrm>
            <a:prstGeom prst="straightConnector1">
              <a:avLst/>
            </a:prstGeom>
            <a:noFill/>
            <a:ln w="19050" cap="flat" cmpd="sng">
              <a:solidFill>
                <a:srgbClr val="00FFFF"/>
              </a:solidFill>
              <a:prstDash val="solid"/>
              <a:round/>
              <a:headEnd type="none" w="med" len="med"/>
              <a:tailEnd type="triangle" w="med" len="med"/>
            </a:ln>
          </p:spPr>
        </p:cxnSp>
        <p:sp>
          <p:nvSpPr>
            <p:cNvPr id="127" name="Google Shape;695;p38">
              <a:extLst>
                <a:ext uri="{FF2B5EF4-FFF2-40B4-BE49-F238E27FC236}">
                  <a16:creationId xmlns:a16="http://schemas.microsoft.com/office/drawing/2014/main" id="{2B721C0E-3292-4979-1EC9-E9EE066318D2}"/>
                </a:ext>
              </a:extLst>
            </p:cNvPr>
            <p:cNvSpPr/>
            <p:nvPr/>
          </p:nvSpPr>
          <p:spPr>
            <a:xfrm rot="5400000">
              <a:off x="3661950" y="1229461"/>
              <a:ext cx="447900" cy="447900"/>
            </a:xfrm>
            <a:prstGeom prst="ellipse">
              <a:avLst/>
            </a:prstGeom>
            <a:solidFill>
              <a:srgbClr val="00FFFF">
                <a:alpha val="45380"/>
              </a:srgbClr>
            </a:solidFill>
            <a:ln w="1905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Semi Condensed" panose="00000506000000000000" pitchFamily="2" charset="0"/>
                  <a:cs typeface="Arial"/>
                  <a:sym typeface="Arial"/>
                </a:rPr>
                <a:t>3</a:t>
              </a:r>
              <a:endParaRPr kumimoji="0"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Semi Condensed" panose="00000506000000000000" pitchFamily="2" charset="0"/>
                <a:cs typeface="Arial"/>
                <a:sym typeface="Arial"/>
              </a:endParaRPr>
            </a:p>
          </p:txBody>
        </p:sp>
      </p:grpSp>
      <p:grpSp>
        <p:nvGrpSpPr>
          <p:cNvPr id="128" name="Google Shape;701;p38">
            <a:extLst>
              <a:ext uri="{FF2B5EF4-FFF2-40B4-BE49-F238E27FC236}">
                <a16:creationId xmlns:a16="http://schemas.microsoft.com/office/drawing/2014/main" id="{6CCEA43A-17AA-41ED-D563-844CC59E61AE}"/>
              </a:ext>
            </a:extLst>
          </p:cNvPr>
          <p:cNvGrpSpPr/>
          <p:nvPr/>
        </p:nvGrpSpPr>
        <p:grpSpPr>
          <a:xfrm rot="16200000">
            <a:off x="1807611" y="2624521"/>
            <a:ext cx="447900" cy="3534064"/>
            <a:chOff x="4442300" y="1229461"/>
            <a:chExt cx="447900" cy="3534064"/>
          </a:xfrm>
        </p:grpSpPr>
        <p:cxnSp>
          <p:nvCxnSpPr>
            <p:cNvPr id="129" name="Google Shape;702;p38">
              <a:extLst>
                <a:ext uri="{FF2B5EF4-FFF2-40B4-BE49-F238E27FC236}">
                  <a16:creationId xmlns:a16="http://schemas.microsoft.com/office/drawing/2014/main" id="{521FB6CB-2F2E-50B4-93FA-C4EF0792F5F0}"/>
                </a:ext>
              </a:extLst>
            </p:cNvPr>
            <p:cNvCxnSpPr/>
            <p:nvPr/>
          </p:nvCxnSpPr>
          <p:spPr>
            <a:xfrm>
              <a:off x="4666250" y="1682825"/>
              <a:ext cx="0" cy="3080700"/>
            </a:xfrm>
            <a:prstGeom prst="straightConnector1">
              <a:avLst/>
            </a:prstGeom>
            <a:noFill/>
            <a:ln w="19050" cap="flat" cmpd="sng">
              <a:solidFill>
                <a:srgbClr val="E613D5"/>
              </a:solidFill>
              <a:prstDash val="solid"/>
              <a:round/>
              <a:headEnd type="none" w="med" len="med"/>
              <a:tailEnd type="triangle" w="med" len="med"/>
            </a:ln>
          </p:spPr>
        </p:cxnSp>
        <p:sp>
          <p:nvSpPr>
            <p:cNvPr id="130" name="Google Shape;703;p38">
              <a:extLst>
                <a:ext uri="{FF2B5EF4-FFF2-40B4-BE49-F238E27FC236}">
                  <a16:creationId xmlns:a16="http://schemas.microsoft.com/office/drawing/2014/main" id="{02743FC8-1F5E-D5A3-6A02-BB857FB1819E}"/>
                </a:ext>
              </a:extLst>
            </p:cNvPr>
            <p:cNvSpPr/>
            <p:nvPr/>
          </p:nvSpPr>
          <p:spPr>
            <a:xfrm rot="5400000">
              <a:off x="4442300" y="1229461"/>
              <a:ext cx="447900" cy="447900"/>
            </a:xfrm>
            <a:prstGeom prst="ellipse">
              <a:avLst/>
            </a:prstGeom>
            <a:solidFill>
              <a:srgbClr val="E613D5">
                <a:alpha val="48850"/>
              </a:srgbClr>
            </a:solidFill>
            <a:ln w="19050" cap="flat" cmpd="sng">
              <a:solidFill>
                <a:srgbClr val="E613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Semi Condensed" panose="00000506000000000000" pitchFamily="2" charset="0"/>
                  <a:cs typeface="Arial"/>
                  <a:sym typeface="Arial"/>
                </a:rPr>
                <a:t>3</a:t>
              </a:r>
              <a:endParaRPr kumimoji="0"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Semi Condensed" panose="00000506000000000000" pitchFamily="2" charset="0"/>
                <a:cs typeface="Arial"/>
                <a:sym typeface="Arial"/>
              </a:endParaRPr>
            </a:p>
          </p:txBody>
        </p:sp>
      </p:grpSp>
      <p:sp>
        <p:nvSpPr>
          <p:cNvPr id="132" name="TextBox 131">
            <a:extLst>
              <a:ext uri="{FF2B5EF4-FFF2-40B4-BE49-F238E27FC236}">
                <a16:creationId xmlns:a16="http://schemas.microsoft.com/office/drawing/2014/main" id="{4FC6953D-FA4A-085D-2B09-4F05F44F2A3E}"/>
              </a:ext>
            </a:extLst>
          </p:cNvPr>
          <p:cNvSpPr txBox="1"/>
          <p:nvPr/>
        </p:nvSpPr>
        <p:spPr>
          <a:xfrm>
            <a:off x="712429" y="409237"/>
            <a:ext cx="2487478" cy="3117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QA"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Medium" panose="00000600000000000000" pitchFamily="2" charset="0"/>
                <a:cs typeface="Arial"/>
                <a:sym typeface="Arial"/>
              </a:rPr>
              <a:t>Poor App store Performance</a:t>
            </a:r>
            <a:endParaRPr kumimoji="0" lang="en-US"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Medium" panose="00000600000000000000" pitchFamily="2" charset="0"/>
              <a:cs typeface="Arial"/>
              <a:sym typeface="Arial"/>
            </a:endParaRPr>
          </a:p>
        </p:txBody>
      </p:sp>
      <p:sp>
        <p:nvSpPr>
          <p:cNvPr id="133" name="TextBox 132">
            <a:extLst>
              <a:ext uri="{FF2B5EF4-FFF2-40B4-BE49-F238E27FC236}">
                <a16:creationId xmlns:a16="http://schemas.microsoft.com/office/drawing/2014/main" id="{BFC00580-C687-EA57-BF1F-B04A11B52FAF}"/>
              </a:ext>
            </a:extLst>
          </p:cNvPr>
          <p:cNvSpPr txBox="1"/>
          <p:nvPr/>
        </p:nvSpPr>
        <p:spPr>
          <a:xfrm>
            <a:off x="712429" y="870556"/>
            <a:ext cx="307946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Medium" panose="00000600000000000000" pitchFamily="2" charset="0"/>
                <a:cs typeface="Arial"/>
                <a:sym typeface="Arial"/>
              </a:rPr>
              <a:t>Low User Retention and Engagement</a:t>
            </a:r>
          </a:p>
        </p:txBody>
      </p:sp>
      <p:sp>
        <p:nvSpPr>
          <p:cNvPr id="134" name="TextBox 133">
            <a:extLst>
              <a:ext uri="{FF2B5EF4-FFF2-40B4-BE49-F238E27FC236}">
                <a16:creationId xmlns:a16="http://schemas.microsoft.com/office/drawing/2014/main" id="{70DDE0F8-3B1B-B590-353E-238D9DCE3CF0}"/>
              </a:ext>
            </a:extLst>
          </p:cNvPr>
          <p:cNvSpPr txBox="1"/>
          <p:nvPr/>
        </p:nvSpPr>
        <p:spPr>
          <a:xfrm>
            <a:off x="712429" y="1327828"/>
            <a:ext cx="274536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QA"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Medium" panose="00000600000000000000" pitchFamily="2" charset="0"/>
                <a:cs typeface="Arial"/>
                <a:sym typeface="Arial"/>
              </a:rPr>
              <a:t>Excessive Operational Expenses </a:t>
            </a:r>
            <a:endParaRPr kumimoji="0" lang="en-US"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Medium" panose="00000600000000000000" pitchFamily="2" charset="0"/>
              <a:cs typeface="Arial"/>
              <a:sym typeface="Arial"/>
            </a:endParaRPr>
          </a:p>
        </p:txBody>
      </p:sp>
      <p:sp>
        <p:nvSpPr>
          <p:cNvPr id="135" name="TextBox 134">
            <a:extLst>
              <a:ext uri="{FF2B5EF4-FFF2-40B4-BE49-F238E27FC236}">
                <a16:creationId xmlns:a16="http://schemas.microsoft.com/office/drawing/2014/main" id="{8D50A538-D9EC-1E8E-2D15-BBD151CDA507}"/>
              </a:ext>
            </a:extLst>
          </p:cNvPr>
          <p:cNvSpPr txBox="1"/>
          <p:nvPr/>
        </p:nvSpPr>
        <p:spPr>
          <a:xfrm>
            <a:off x="712428" y="1820993"/>
            <a:ext cx="323970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QA"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Medium" panose="00000600000000000000" pitchFamily="2" charset="0"/>
                <a:cs typeface="Arial"/>
                <a:sym typeface="Arial"/>
              </a:rPr>
              <a:t>Technical Development Challenges</a:t>
            </a:r>
            <a:endParaRPr kumimoji="0" lang="en-US"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Medium" panose="00000600000000000000" pitchFamily="2" charset="0"/>
              <a:cs typeface="Arial"/>
              <a:sym typeface="Arial"/>
            </a:endParaRPr>
          </a:p>
        </p:txBody>
      </p:sp>
      <p:sp>
        <p:nvSpPr>
          <p:cNvPr id="136" name="TextBox 135">
            <a:extLst>
              <a:ext uri="{FF2B5EF4-FFF2-40B4-BE49-F238E27FC236}">
                <a16:creationId xmlns:a16="http://schemas.microsoft.com/office/drawing/2014/main" id="{FF4749A5-7317-5306-F057-EF2F44761FCB}"/>
              </a:ext>
            </a:extLst>
          </p:cNvPr>
          <p:cNvSpPr txBox="1"/>
          <p:nvPr/>
        </p:nvSpPr>
        <p:spPr>
          <a:xfrm>
            <a:off x="712429" y="2267851"/>
            <a:ext cx="323970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QA"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Medium" panose="00000600000000000000" pitchFamily="2" charset="0"/>
                <a:cs typeface="Arial"/>
                <a:sym typeface="Arial"/>
              </a:rPr>
              <a:t>Challenges in integrating Chat Bot AI</a:t>
            </a:r>
            <a:endParaRPr kumimoji="0" lang="en-US"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Medium" panose="00000600000000000000" pitchFamily="2" charset="0"/>
              <a:cs typeface="Arial"/>
              <a:sym typeface="Arial"/>
            </a:endParaRPr>
          </a:p>
        </p:txBody>
      </p:sp>
      <p:sp>
        <p:nvSpPr>
          <p:cNvPr id="137" name="TextBox 136">
            <a:extLst>
              <a:ext uri="{FF2B5EF4-FFF2-40B4-BE49-F238E27FC236}">
                <a16:creationId xmlns:a16="http://schemas.microsoft.com/office/drawing/2014/main" id="{4E716D9E-B9DD-701F-A1B1-6F0B112C2022}"/>
              </a:ext>
            </a:extLst>
          </p:cNvPr>
          <p:cNvSpPr txBox="1"/>
          <p:nvPr/>
        </p:nvSpPr>
        <p:spPr>
          <a:xfrm>
            <a:off x="681567" y="2740135"/>
            <a:ext cx="371220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Medium" panose="00000600000000000000" pitchFamily="2" charset="0"/>
                <a:cs typeface="Arial"/>
                <a:sym typeface="Arial"/>
              </a:rPr>
              <a:t>Content Gaps</a:t>
            </a:r>
            <a:r>
              <a:rPr kumimoji="0" lang="en-QA"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Medium" panose="00000600000000000000" pitchFamily="2" charset="0"/>
                <a:cs typeface="Arial"/>
                <a:sym typeface="Arial"/>
              </a:rPr>
              <a:t> </a:t>
            </a:r>
            <a:r>
              <a:rPr kumimoji="0" lang="en-US"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Medium" panose="00000600000000000000" pitchFamily="2" charset="0"/>
                <a:cs typeface="Arial"/>
                <a:sym typeface="Arial"/>
              </a:rPr>
              <a:t>or User Data collection issues</a:t>
            </a:r>
          </a:p>
        </p:txBody>
      </p:sp>
      <p:sp>
        <p:nvSpPr>
          <p:cNvPr id="138" name="TextBox 137">
            <a:extLst>
              <a:ext uri="{FF2B5EF4-FFF2-40B4-BE49-F238E27FC236}">
                <a16:creationId xmlns:a16="http://schemas.microsoft.com/office/drawing/2014/main" id="{477D1F6F-B59B-EDD9-404D-E0F264F5D819}"/>
              </a:ext>
            </a:extLst>
          </p:cNvPr>
          <p:cNvSpPr txBox="1"/>
          <p:nvPr/>
        </p:nvSpPr>
        <p:spPr>
          <a:xfrm>
            <a:off x="712429" y="3202147"/>
            <a:ext cx="323970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QA"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Medium" panose="00000600000000000000" pitchFamily="2" charset="0"/>
                <a:cs typeface="Arial"/>
                <a:sym typeface="Arial"/>
              </a:rPr>
              <a:t>Installation delays and Challenges </a:t>
            </a:r>
            <a:endParaRPr kumimoji="0" lang="en-US"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Medium" panose="00000600000000000000" pitchFamily="2" charset="0"/>
              <a:cs typeface="Arial"/>
              <a:sym typeface="Arial"/>
            </a:endParaRPr>
          </a:p>
        </p:txBody>
      </p:sp>
      <p:sp>
        <p:nvSpPr>
          <p:cNvPr id="139" name="TextBox 138">
            <a:extLst>
              <a:ext uri="{FF2B5EF4-FFF2-40B4-BE49-F238E27FC236}">
                <a16:creationId xmlns:a16="http://schemas.microsoft.com/office/drawing/2014/main" id="{064311F9-A7C2-4567-4CD6-1685ECB16F5E}"/>
              </a:ext>
            </a:extLst>
          </p:cNvPr>
          <p:cNvSpPr txBox="1"/>
          <p:nvPr/>
        </p:nvSpPr>
        <p:spPr>
          <a:xfrm>
            <a:off x="681568" y="3678160"/>
            <a:ext cx="274536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QA"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Medium" panose="00000600000000000000" pitchFamily="2" charset="0"/>
                <a:cs typeface="Arial"/>
                <a:sym typeface="Arial"/>
              </a:rPr>
              <a:t>Ineffective Marketing Campaigns </a:t>
            </a:r>
            <a:endParaRPr kumimoji="0" lang="en-US"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Medium" panose="00000600000000000000" pitchFamily="2" charset="0"/>
              <a:cs typeface="Arial"/>
              <a:sym typeface="Arial"/>
            </a:endParaRPr>
          </a:p>
        </p:txBody>
      </p:sp>
      <p:sp>
        <p:nvSpPr>
          <p:cNvPr id="140" name="TextBox 139">
            <a:extLst>
              <a:ext uri="{FF2B5EF4-FFF2-40B4-BE49-F238E27FC236}">
                <a16:creationId xmlns:a16="http://schemas.microsoft.com/office/drawing/2014/main" id="{0C0D890A-48A5-0671-A1B3-EA273C0CA3EE}"/>
              </a:ext>
            </a:extLst>
          </p:cNvPr>
          <p:cNvSpPr txBox="1"/>
          <p:nvPr/>
        </p:nvSpPr>
        <p:spPr>
          <a:xfrm>
            <a:off x="681568" y="4133690"/>
            <a:ext cx="274536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QA"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Medium" panose="00000600000000000000" pitchFamily="2" charset="0"/>
                <a:cs typeface="Arial"/>
                <a:sym typeface="Arial"/>
              </a:rPr>
              <a:t>UI/UX Design Issues</a:t>
            </a:r>
            <a:endParaRPr kumimoji="0" lang="en-US"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Medium" panose="00000600000000000000" pitchFamily="2" charset="0"/>
              <a:cs typeface="Arial"/>
              <a:sym typeface="Arial"/>
            </a:endParaRPr>
          </a:p>
        </p:txBody>
      </p:sp>
      <p:sp>
        <p:nvSpPr>
          <p:cNvPr id="141" name="TextBox 140">
            <a:extLst>
              <a:ext uri="{FF2B5EF4-FFF2-40B4-BE49-F238E27FC236}">
                <a16:creationId xmlns:a16="http://schemas.microsoft.com/office/drawing/2014/main" id="{F26DAA3A-D80A-26F8-34B1-D40291639D32}"/>
              </a:ext>
            </a:extLst>
          </p:cNvPr>
          <p:cNvSpPr txBox="1"/>
          <p:nvPr/>
        </p:nvSpPr>
        <p:spPr>
          <a:xfrm>
            <a:off x="681567" y="4586409"/>
            <a:ext cx="34000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arlow Medium" panose="00000600000000000000" pitchFamily="2" charset="0"/>
                <a:cs typeface="Arial"/>
                <a:sym typeface="Arial"/>
              </a:rPr>
              <a:t>Improper Project Closure and Handover</a:t>
            </a:r>
          </a:p>
        </p:txBody>
      </p:sp>
      <p:sp>
        <p:nvSpPr>
          <p:cNvPr id="142" name="Title 1">
            <a:extLst>
              <a:ext uri="{FF2B5EF4-FFF2-40B4-BE49-F238E27FC236}">
                <a16:creationId xmlns:a16="http://schemas.microsoft.com/office/drawing/2014/main" id="{93BD4F19-D7D0-820B-95A1-5229262715B9}"/>
              </a:ext>
            </a:extLst>
          </p:cNvPr>
          <p:cNvSpPr txBox="1">
            <a:spLocks/>
          </p:cNvSpPr>
          <p:nvPr/>
        </p:nvSpPr>
        <p:spPr>
          <a:xfrm>
            <a:off x="71351" y="74710"/>
            <a:ext cx="834256" cy="4052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Saira ExtraCondensed SemiBold"/>
              <a:buNone/>
              <a:defRPr sz="3000" b="0" i="0" u="none" strike="noStrike" cap="none">
                <a:solidFill>
                  <a:srgbClr val="FFFFFF"/>
                </a:solidFill>
                <a:latin typeface="Saira ExtraCondensed SemiBold"/>
                <a:ea typeface="Saira ExtraCondensed SemiBold"/>
                <a:cs typeface="Saira ExtraCondensed SemiBold"/>
                <a:sym typeface="Saira ExtraCondensed SemiBold"/>
              </a:defRPr>
            </a:lvl1pPr>
            <a:lvl2pPr marR="0" lvl="1" algn="ctr" rtl="0">
              <a:lnSpc>
                <a:spcPct val="100000"/>
              </a:lnSpc>
              <a:spcBef>
                <a:spcPts val="0"/>
              </a:spcBef>
              <a:spcAft>
                <a:spcPts val="0"/>
              </a:spcAft>
              <a:buClr>
                <a:srgbClr val="FFFFFF"/>
              </a:buClr>
              <a:buSzPts val="1100"/>
              <a:buFont typeface="Squada One"/>
              <a:buNone/>
              <a:defRPr sz="1100" b="0" i="0" u="none" strike="noStrike" cap="none">
                <a:solidFill>
                  <a:srgbClr val="FFFFFF"/>
                </a:solidFill>
                <a:latin typeface="Squada One"/>
                <a:ea typeface="Squada One"/>
                <a:cs typeface="Squada One"/>
                <a:sym typeface="Squada One"/>
              </a:defRPr>
            </a:lvl2pPr>
            <a:lvl3pPr marR="0" lvl="2" algn="ctr" rtl="0">
              <a:lnSpc>
                <a:spcPct val="100000"/>
              </a:lnSpc>
              <a:spcBef>
                <a:spcPts val="0"/>
              </a:spcBef>
              <a:spcAft>
                <a:spcPts val="0"/>
              </a:spcAft>
              <a:buClr>
                <a:srgbClr val="FFFFFF"/>
              </a:buClr>
              <a:buSzPts val="1100"/>
              <a:buFont typeface="Squada One"/>
              <a:buNone/>
              <a:defRPr sz="1100" b="0" i="0" u="none" strike="noStrike" cap="none">
                <a:solidFill>
                  <a:srgbClr val="FFFFFF"/>
                </a:solidFill>
                <a:latin typeface="Squada One"/>
                <a:ea typeface="Squada One"/>
                <a:cs typeface="Squada One"/>
                <a:sym typeface="Squada One"/>
              </a:defRPr>
            </a:lvl3pPr>
            <a:lvl4pPr marR="0" lvl="3" algn="ctr" rtl="0">
              <a:lnSpc>
                <a:spcPct val="100000"/>
              </a:lnSpc>
              <a:spcBef>
                <a:spcPts val="0"/>
              </a:spcBef>
              <a:spcAft>
                <a:spcPts val="0"/>
              </a:spcAft>
              <a:buClr>
                <a:srgbClr val="FFFFFF"/>
              </a:buClr>
              <a:buSzPts val="1100"/>
              <a:buFont typeface="Squada One"/>
              <a:buNone/>
              <a:defRPr sz="1100" b="0" i="0" u="none" strike="noStrike" cap="none">
                <a:solidFill>
                  <a:srgbClr val="FFFFFF"/>
                </a:solidFill>
                <a:latin typeface="Squada One"/>
                <a:ea typeface="Squada One"/>
                <a:cs typeface="Squada One"/>
                <a:sym typeface="Squada One"/>
              </a:defRPr>
            </a:lvl4pPr>
            <a:lvl5pPr marR="0" lvl="4" algn="ctr" rtl="0">
              <a:lnSpc>
                <a:spcPct val="100000"/>
              </a:lnSpc>
              <a:spcBef>
                <a:spcPts val="0"/>
              </a:spcBef>
              <a:spcAft>
                <a:spcPts val="0"/>
              </a:spcAft>
              <a:buClr>
                <a:srgbClr val="FFFFFF"/>
              </a:buClr>
              <a:buSzPts val="1100"/>
              <a:buFont typeface="Squada One"/>
              <a:buNone/>
              <a:defRPr sz="1100" b="0" i="0" u="none" strike="noStrike" cap="none">
                <a:solidFill>
                  <a:srgbClr val="FFFFFF"/>
                </a:solidFill>
                <a:latin typeface="Squada One"/>
                <a:ea typeface="Squada One"/>
                <a:cs typeface="Squada One"/>
                <a:sym typeface="Squada One"/>
              </a:defRPr>
            </a:lvl5pPr>
            <a:lvl6pPr marR="0" lvl="5" algn="ctr" rtl="0">
              <a:lnSpc>
                <a:spcPct val="100000"/>
              </a:lnSpc>
              <a:spcBef>
                <a:spcPts val="0"/>
              </a:spcBef>
              <a:spcAft>
                <a:spcPts val="0"/>
              </a:spcAft>
              <a:buClr>
                <a:srgbClr val="FFFFFF"/>
              </a:buClr>
              <a:buSzPts val="1100"/>
              <a:buFont typeface="Squada One"/>
              <a:buNone/>
              <a:defRPr sz="1100" b="0" i="0" u="none" strike="noStrike" cap="none">
                <a:solidFill>
                  <a:srgbClr val="FFFFFF"/>
                </a:solidFill>
                <a:latin typeface="Squada One"/>
                <a:ea typeface="Squada One"/>
                <a:cs typeface="Squada One"/>
                <a:sym typeface="Squada One"/>
              </a:defRPr>
            </a:lvl6pPr>
            <a:lvl7pPr marR="0" lvl="6" algn="ctr" rtl="0">
              <a:lnSpc>
                <a:spcPct val="100000"/>
              </a:lnSpc>
              <a:spcBef>
                <a:spcPts val="0"/>
              </a:spcBef>
              <a:spcAft>
                <a:spcPts val="0"/>
              </a:spcAft>
              <a:buClr>
                <a:srgbClr val="FFFFFF"/>
              </a:buClr>
              <a:buSzPts val="1100"/>
              <a:buFont typeface="Squada One"/>
              <a:buNone/>
              <a:defRPr sz="1100" b="0" i="0" u="none" strike="noStrike" cap="none">
                <a:solidFill>
                  <a:srgbClr val="FFFFFF"/>
                </a:solidFill>
                <a:latin typeface="Squada One"/>
                <a:ea typeface="Squada One"/>
                <a:cs typeface="Squada One"/>
                <a:sym typeface="Squada One"/>
              </a:defRPr>
            </a:lvl7pPr>
            <a:lvl8pPr marR="0" lvl="7" algn="ctr" rtl="0">
              <a:lnSpc>
                <a:spcPct val="100000"/>
              </a:lnSpc>
              <a:spcBef>
                <a:spcPts val="0"/>
              </a:spcBef>
              <a:spcAft>
                <a:spcPts val="0"/>
              </a:spcAft>
              <a:buClr>
                <a:srgbClr val="FFFFFF"/>
              </a:buClr>
              <a:buSzPts val="1100"/>
              <a:buFont typeface="Squada One"/>
              <a:buNone/>
              <a:defRPr sz="1100" b="0" i="0" u="none" strike="noStrike" cap="none">
                <a:solidFill>
                  <a:srgbClr val="FFFFFF"/>
                </a:solidFill>
                <a:latin typeface="Squada One"/>
                <a:ea typeface="Squada One"/>
                <a:cs typeface="Squada One"/>
                <a:sym typeface="Squada One"/>
              </a:defRPr>
            </a:lvl8pPr>
            <a:lvl9pPr marR="0" lvl="8" algn="ctr" rtl="0">
              <a:lnSpc>
                <a:spcPct val="100000"/>
              </a:lnSpc>
              <a:spcBef>
                <a:spcPts val="0"/>
              </a:spcBef>
              <a:spcAft>
                <a:spcPts val="0"/>
              </a:spcAft>
              <a:buClr>
                <a:srgbClr val="FFFFFF"/>
              </a:buClr>
              <a:buSzPts val="1100"/>
              <a:buFont typeface="Squada One"/>
              <a:buNone/>
              <a:defRPr sz="1100" b="0" i="0" u="none" strike="noStrike" cap="none">
                <a:solidFill>
                  <a:srgbClr val="FFFFFF"/>
                </a:solidFill>
                <a:latin typeface="Squada One"/>
                <a:ea typeface="Squada One"/>
                <a:cs typeface="Squada One"/>
                <a:sym typeface="Squada One"/>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Saira ExtraCondensed SemiBold"/>
              <a:buNone/>
              <a:tabLst/>
              <a:defRPr/>
            </a:pPr>
            <a:r>
              <a:rPr kumimoji="0" lang="en-US" sz="1800" b="0" i="0" u="none" strike="noStrike" kern="0" cap="none" spc="0" normalizeH="0" baseline="0" noProof="0" dirty="0">
                <a:ln>
                  <a:noFill/>
                </a:ln>
                <a:solidFill>
                  <a:srgbClr val="FFFFFF"/>
                </a:solidFill>
                <a:effectLst/>
                <a:uLnTx/>
                <a:uFillTx/>
                <a:latin typeface="Saira ExtraCondensed SemiBold"/>
                <a:cs typeface="Saira ExtraCondensed SemiBold"/>
                <a:sym typeface="Saira ExtraCondensed SemiBold"/>
              </a:rPr>
              <a:t>Impact</a:t>
            </a:r>
          </a:p>
        </p:txBody>
      </p:sp>
      <p:pic>
        <p:nvPicPr>
          <p:cNvPr id="183" name="Picture 182" descr="A diagram of a flowchart&#10;&#10;Description automatically generated">
            <a:extLst>
              <a:ext uri="{FF2B5EF4-FFF2-40B4-BE49-F238E27FC236}">
                <a16:creationId xmlns:a16="http://schemas.microsoft.com/office/drawing/2014/main" id="{F572F5D3-DB44-F4FB-0095-0887875250B2}"/>
              </a:ext>
            </a:extLst>
          </p:cNvPr>
          <p:cNvPicPr>
            <a:picLocks noChangeAspect="1"/>
          </p:cNvPicPr>
          <p:nvPr/>
        </p:nvPicPr>
        <p:blipFill>
          <a:blip r:embed="rId2"/>
          <a:stretch>
            <a:fillRect/>
          </a:stretch>
        </p:blipFill>
        <p:spPr>
          <a:xfrm>
            <a:off x="4319684" y="1393947"/>
            <a:ext cx="4488697" cy="31694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23726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4"/>
          <p:cNvSpPr txBox="1">
            <a:spLocks noGrp="1"/>
          </p:cNvSpPr>
          <p:nvPr>
            <p:ph type="subTitle" idx="1"/>
          </p:nvPr>
        </p:nvSpPr>
        <p:spPr>
          <a:xfrm flipH="1">
            <a:off x="1340603" y="1642317"/>
            <a:ext cx="6594529" cy="162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a:t>
            </a:r>
            <a:r>
              <a:rPr lang="en-US"/>
              <a:t>We live now in a global village, and we are in one single family. It's our responsibility to bring friendship and love from all different places around the world and to live together in peace.”</a:t>
            </a:r>
          </a:p>
        </p:txBody>
      </p:sp>
      <p:sp>
        <p:nvSpPr>
          <p:cNvPr id="248" name="Google Shape;248;p24"/>
          <p:cNvSpPr txBox="1">
            <a:spLocks noGrp="1"/>
          </p:cNvSpPr>
          <p:nvPr>
            <p:ph type="ctrTitle"/>
          </p:nvPr>
        </p:nvSpPr>
        <p:spPr>
          <a:xfrm>
            <a:off x="2788350" y="3170250"/>
            <a:ext cx="3567300" cy="30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 </a:t>
            </a:r>
            <a:r>
              <a:rPr lang="en-US">
                <a:solidFill>
                  <a:srgbClr val="FFFFFF"/>
                </a:solidFill>
              </a:rPr>
              <a:t>Jackie Chan</a:t>
            </a:r>
            <a:endParaRPr>
              <a:solidFill>
                <a:srgbClr val="FFFFFF"/>
              </a:solidFill>
            </a:endParaRPr>
          </a:p>
        </p:txBody>
      </p:sp>
    </p:spTree>
    <p:extLst>
      <p:ext uri="{BB962C8B-B14F-4D97-AF65-F5344CB8AC3E}">
        <p14:creationId xmlns:p14="http://schemas.microsoft.com/office/powerpoint/2010/main" val="2645331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a:gsLst>
            <a:gs pos="0">
              <a:srgbClr val="34F0D1">
                <a:alpha val="70196"/>
              </a:srgbClr>
            </a:gs>
            <a:gs pos="100000">
              <a:srgbClr val="E096E6"/>
            </a:gs>
          </a:gsLst>
          <a:lin ang="0" scaled="0"/>
        </a:gradFill>
        <a:effectLst/>
      </p:bgPr>
    </p:bg>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BB80A10C-D96D-88E9-1FAC-4F01A11BA848}"/>
              </a:ext>
            </a:extLst>
          </p:cNvPr>
          <p:cNvGraphicFramePr>
            <a:graphicFrameLocks noGrp="1"/>
          </p:cNvGraphicFramePr>
          <p:nvPr/>
        </p:nvGraphicFramePr>
        <p:xfrm>
          <a:off x="0" y="7750"/>
          <a:ext cx="9144001" cy="5135745"/>
        </p:xfrm>
        <a:graphic>
          <a:graphicData uri="http://schemas.openxmlformats.org/drawingml/2006/table">
            <a:tbl>
              <a:tblPr/>
              <a:tblGrid>
                <a:gridCol w="3332136">
                  <a:extLst>
                    <a:ext uri="{9D8B030D-6E8A-4147-A177-3AD203B41FA5}">
                      <a16:colId xmlns:a16="http://schemas.microsoft.com/office/drawing/2014/main" val="1172876957"/>
                    </a:ext>
                  </a:extLst>
                </a:gridCol>
                <a:gridCol w="2688956">
                  <a:extLst>
                    <a:ext uri="{9D8B030D-6E8A-4147-A177-3AD203B41FA5}">
                      <a16:colId xmlns:a16="http://schemas.microsoft.com/office/drawing/2014/main" val="2202169499"/>
                    </a:ext>
                  </a:extLst>
                </a:gridCol>
                <a:gridCol w="604433">
                  <a:extLst>
                    <a:ext uri="{9D8B030D-6E8A-4147-A177-3AD203B41FA5}">
                      <a16:colId xmlns:a16="http://schemas.microsoft.com/office/drawing/2014/main" val="2587269617"/>
                    </a:ext>
                  </a:extLst>
                </a:gridCol>
                <a:gridCol w="1402597">
                  <a:extLst>
                    <a:ext uri="{9D8B030D-6E8A-4147-A177-3AD203B41FA5}">
                      <a16:colId xmlns:a16="http://schemas.microsoft.com/office/drawing/2014/main" val="3676278802"/>
                    </a:ext>
                  </a:extLst>
                </a:gridCol>
                <a:gridCol w="1115879">
                  <a:extLst>
                    <a:ext uri="{9D8B030D-6E8A-4147-A177-3AD203B41FA5}">
                      <a16:colId xmlns:a16="http://schemas.microsoft.com/office/drawing/2014/main" val="1306444654"/>
                    </a:ext>
                  </a:extLst>
                </a:gridCol>
              </a:tblGrid>
              <a:tr h="250623">
                <a:tc>
                  <a:txBody>
                    <a:bodyPr/>
                    <a:lstStyle/>
                    <a:p>
                      <a:pPr algn="l" fontAlgn="ctr"/>
                      <a:r>
                        <a:rPr lang="en-US" sz="1400" b="1" i="0" u="none" strike="noStrike" dirty="0">
                          <a:solidFill>
                            <a:srgbClr val="000000"/>
                          </a:solidFill>
                          <a:effectLst/>
                          <a:latin typeface="Saira Extra Condensed" panose="020B0604020202020204" charset="0"/>
                          <a:cs typeface="Saira Extra Condensed" panose="020B0604020202020204" charset="0"/>
                        </a:rPr>
                        <a:t>RISK NAME</a:t>
                      </a:r>
                    </a:p>
                  </a:txBody>
                  <a:tcPr marL="45720" marR="4798" marT="479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59CD5"/>
                    </a:solidFill>
                  </a:tcPr>
                </a:tc>
                <a:tc>
                  <a:txBody>
                    <a:bodyPr/>
                    <a:lstStyle/>
                    <a:p>
                      <a:pPr algn="l" fontAlgn="ctr"/>
                      <a:r>
                        <a:rPr lang="en-US" sz="1400" b="1" i="0" u="none" strike="noStrike" dirty="0">
                          <a:solidFill>
                            <a:srgbClr val="000000"/>
                          </a:solidFill>
                          <a:effectLst/>
                          <a:latin typeface="Saira Extra Condensed" panose="020B0604020202020204" charset="0"/>
                          <a:cs typeface="Saira Extra Condensed" panose="020B0604020202020204" charset="0"/>
                        </a:rPr>
                        <a:t>DESCRIPTION</a:t>
                      </a:r>
                    </a:p>
                  </a:txBody>
                  <a:tcPr marL="45720" marR="4798" marT="479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59CD5"/>
                    </a:solidFill>
                  </a:tcPr>
                </a:tc>
                <a:tc>
                  <a:txBody>
                    <a:bodyPr/>
                    <a:lstStyle/>
                    <a:p>
                      <a:pPr algn="ctr" fontAlgn="ctr"/>
                      <a:r>
                        <a:rPr lang="en-US" sz="1400" b="1" i="0" u="none" strike="noStrike" dirty="0">
                          <a:solidFill>
                            <a:srgbClr val="000000"/>
                          </a:solidFill>
                          <a:effectLst/>
                          <a:latin typeface="Saira Extra Condensed" panose="020B0604020202020204" charset="0"/>
                          <a:cs typeface="Saira Extra Condensed" panose="020B0604020202020204" charset="0"/>
                        </a:rPr>
                        <a:t>RPN</a:t>
                      </a:r>
                    </a:p>
                  </a:txBody>
                  <a:tcPr marL="45720" marR="4798" marT="479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59CD5"/>
                    </a:solidFill>
                  </a:tcPr>
                </a:tc>
                <a:tc>
                  <a:txBody>
                    <a:bodyPr/>
                    <a:lstStyle/>
                    <a:p>
                      <a:pPr marL="0" marR="0" lvl="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1400" b="1" i="0" u="none" strike="noStrike" dirty="0">
                          <a:solidFill>
                            <a:srgbClr val="000000"/>
                          </a:solidFill>
                          <a:effectLst/>
                          <a:latin typeface="Saira Extra Condensed" panose="020B0604020202020204" charset="0"/>
                          <a:cs typeface="Saira Extra Condensed" panose="020B0604020202020204" charset="0"/>
                        </a:rPr>
                        <a:t>RISK OWNER</a:t>
                      </a:r>
                    </a:p>
                  </a:txBody>
                  <a:tcPr marL="45720" marR="4798" marT="479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59CD5"/>
                    </a:solidFill>
                  </a:tcPr>
                </a:tc>
                <a:tc>
                  <a:txBody>
                    <a:bodyPr/>
                    <a:lstStyle/>
                    <a:p>
                      <a:pPr algn="l" fontAlgn="ctr"/>
                      <a:r>
                        <a:rPr lang="en-US" sz="1400" b="1" i="0" u="none" strike="noStrike" dirty="0">
                          <a:solidFill>
                            <a:srgbClr val="000000"/>
                          </a:solidFill>
                          <a:effectLst/>
                          <a:latin typeface="Saira Extra Condensed" panose="020B0604020202020204" charset="0"/>
                          <a:cs typeface="Saira Extra Condensed" panose="020B0604020202020204" charset="0"/>
                        </a:rPr>
                        <a:t>DURATION</a:t>
                      </a:r>
                    </a:p>
                  </a:txBody>
                  <a:tcPr marL="45720" marR="4798" marT="479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59CD5"/>
                    </a:solidFill>
                  </a:tcPr>
                </a:tc>
                <a:extLst>
                  <a:ext uri="{0D108BD9-81ED-4DB2-BD59-A6C34878D82A}">
                    <a16:rowId xmlns:a16="http://schemas.microsoft.com/office/drawing/2014/main" val="2447889718"/>
                  </a:ext>
                </a:extLst>
              </a:tr>
              <a:tr h="444102">
                <a:tc>
                  <a:txBody>
                    <a:bodyPr/>
                    <a:lstStyle/>
                    <a:p>
                      <a:pPr algn="l" fontAlgn="ctr"/>
                      <a:r>
                        <a:rPr lang="en-US" sz="1400" b="1" i="0" u="none" strike="noStrike" dirty="0">
                          <a:solidFill>
                            <a:srgbClr val="000000"/>
                          </a:solidFill>
                          <a:effectLst/>
                          <a:latin typeface="Saira Extra Condensed" panose="020B0604020202020204" charset="0"/>
                          <a:cs typeface="Saira Extra Condensed" panose="020B0604020202020204" charset="0"/>
                        </a:rPr>
                        <a:t>Project Management Challenges</a:t>
                      </a:r>
                    </a:p>
                  </a:txBody>
                  <a:tcPr marL="73152"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Challenges in project planning and coordination</a:t>
                      </a:r>
                    </a:p>
                  </a:txBody>
                  <a:tcPr marL="73152"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64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Project Manager</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Dec 7 - Dec 21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501610707"/>
                  </a:ext>
                </a:extLst>
              </a:tr>
              <a:tr h="444102">
                <a:tc>
                  <a:txBody>
                    <a:bodyPr/>
                    <a:lstStyle/>
                    <a:p>
                      <a:pPr algn="l" fontAlgn="ctr"/>
                      <a:r>
                        <a:rPr lang="en-US" sz="1400" b="1" i="0" u="none" strike="noStrike" dirty="0">
                          <a:solidFill>
                            <a:srgbClr val="000000"/>
                          </a:solidFill>
                          <a:effectLst/>
                          <a:latin typeface="Saira Extra Condensed" panose="020B0604020202020204" charset="0"/>
                          <a:cs typeface="Saira Extra Condensed" panose="020B0604020202020204" charset="0"/>
                        </a:rPr>
                        <a:t>Poor App Store Performance</a:t>
                      </a:r>
                    </a:p>
                  </a:txBody>
                  <a:tcPr marL="73152"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App performance affecting user downloads</a:t>
                      </a:r>
                    </a:p>
                  </a:txBody>
                  <a:tcPr marL="73152"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a:solidFill>
                            <a:srgbClr val="000000"/>
                          </a:solidFill>
                          <a:effectLst/>
                          <a:latin typeface="Saira Extra Condensed" panose="020B0604020202020204" charset="0"/>
                          <a:ea typeface="+mn-ea"/>
                          <a:cs typeface="Saira Extra Condensed" panose="020B0604020202020204" charset="0"/>
                          <a:sym typeface="Arial"/>
                        </a:rPr>
                        <a:t>60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a:solidFill>
                            <a:srgbClr val="000000"/>
                          </a:solidFill>
                          <a:effectLst/>
                          <a:latin typeface="Saira Extra Condensed" panose="020B0604020202020204" charset="0"/>
                          <a:ea typeface="+mn-ea"/>
                          <a:cs typeface="Saira Extra Condensed" panose="020B0604020202020204" charset="0"/>
                          <a:sym typeface="Arial"/>
                        </a:rPr>
                        <a:t>Marketing Team</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Nov 22 - Dec 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08559608"/>
                  </a:ext>
                </a:extLst>
              </a:tr>
              <a:tr h="444102">
                <a:tc>
                  <a:txBody>
                    <a:bodyPr/>
                    <a:lstStyle/>
                    <a:p>
                      <a:pPr algn="l" fontAlgn="b"/>
                      <a:r>
                        <a:rPr lang="en-US" sz="1400" b="1" i="0" u="none" strike="noStrike" cap="none" dirty="0">
                          <a:solidFill>
                            <a:srgbClr val="000000"/>
                          </a:solidFill>
                          <a:effectLst/>
                          <a:latin typeface="Saira Extra Condensed" panose="020B0604020202020204" charset="0"/>
                          <a:ea typeface="+mn-ea"/>
                          <a:cs typeface="Saira Extra Condensed" panose="020B0604020202020204" charset="0"/>
                          <a:sym typeface="Arial"/>
                        </a:rPr>
                        <a:t>Low User Retention and Engagement</a:t>
                      </a:r>
                    </a:p>
                  </a:txBody>
                  <a:tcPr marL="73152"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Risk of low user retention and engagement</a:t>
                      </a:r>
                    </a:p>
                  </a:txBody>
                  <a:tcPr marL="73152"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a:solidFill>
                            <a:srgbClr val="000000"/>
                          </a:solidFill>
                          <a:effectLst/>
                          <a:latin typeface="Saira Extra Condensed" panose="020B0604020202020204" charset="0"/>
                          <a:ea typeface="+mn-ea"/>
                          <a:cs typeface="Saira Extra Condensed" panose="020B0604020202020204" charset="0"/>
                          <a:sym typeface="Arial"/>
                        </a:rPr>
                        <a:t>60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User Engagement</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Nov 22 - Dec 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84068900"/>
                  </a:ext>
                </a:extLst>
              </a:tr>
              <a:tr h="444102">
                <a:tc>
                  <a:txBody>
                    <a:bodyPr/>
                    <a:lstStyle/>
                    <a:p>
                      <a:pPr algn="l" fontAlgn="b"/>
                      <a:r>
                        <a:rPr lang="en-US" sz="1400" b="1" i="0" u="none" strike="noStrike" cap="none" dirty="0">
                          <a:solidFill>
                            <a:srgbClr val="000000"/>
                          </a:solidFill>
                          <a:effectLst/>
                          <a:latin typeface="Saira Extra Condensed" panose="020B0604020202020204" charset="0"/>
                          <a:ea typeface="+mn-ea"/>
                          <a:cs typeface="Saira Extra Condensed" panose="020B0604020202020204" charset="0"/>
                          <a:sym typeface="Arial"/>
                        </a:rPr>
                        <a:t>Software License Procurement Delays</a:t>
                      </a:r>
                    </a:p>
                  </a:txBody>
                  <a:tcPr marL="73152"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Delays in software license acquisition</a:t>
                      </a:r>
                    </a:p>
                  </a:txBody>
                  <a:tcPr marL="73152"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48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Procurement Team</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Oct 7 - Nov 21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90984082"/>
                  </a:ext>
                </a:extLst>
              </a:tr>
              <a:tr h="444102">
                <a:tc>
                  <a:txBody>
                    <a:bodyPr/>
                    <a:lstStyle/>
                    <a:p>
                      <a:pPr algn="l" fontAlgn="b"/>
                      <a:r>
                        <a:rPr lang="en-US" sz="1400" b="1" i="0" u="none" strike="noStrike" cap="none" dirty="0">
                          <a:solidFill>
                            <a:srgbClr val="000000"/>
                          </a:solidFill>
                          <a:effectLst/>
                          <a:latin typeface="Saira Extra Condensed" panose="020B0604020202020204" charset="0"/>
                          <a:ea typeface="+mn-ea"/>
                          <a:cs typeface="Saira Extra Condensed" panose="020B0604020202020204" charset="0"/>
                          <a:sym typeface="Arial"/>
                        </a:rPr>
                        <a:t>Security System Challenges</a:t>
                      </a:r>
                    </a:p>
                  </a:txBody>
                  <a:tcPr marL="73152"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Challenges in implementing security measures</a:t>
                      </a:r>
                    </a:p>
                  </a:txBody>
                  <a:tcPr marL="73152"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48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Procurement Team</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Nov 22 - Dec 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03822102"/>
                  </a:ext>
                </a:extLst>
              </a:tr>
              <a:tr h="444102">
                <a:tc>
                  <a:txBody>
                    <a:bodyPr/>
                    <a:lstStyle/>
                    <a:p>
                      <a:pPr algn="l" fontAlgn="b"/>
                      <a:r>
                        <a:rPr lang="en-US" sz="1400" b="1" i="0" u="none" strike="noStrike" cap="none" dirty="0">
                          <a:solidFill>
                            <a:srgbClr val="000000"/>
                          </a:solidFill>
                          <a:effectLst/>
                          <a:latin typeface="Saira Extra Condensed" panose="020B0604020202020204" charset="0"/>
                          <a:ea typeface="+mn-ea"/>
                          <a:cs typeface="Saira Extra Condensed" panose="020B0604020202020204" charset="0"/>
                          <a:sym typeface="Arial"/>
                        </a:rPr>
                        <a:t>Insufficient Ongoing Maintenance</a:t>
                      </a:r>
                    </a:p>
                  </a:txBody>
                  <a:tcPr marL="73152"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Challenges in app updates and user support</a:t>
                      </a:r>
                    </a:p>
                  </a:txBody>
                  <a:tcPr marL="73152"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45</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a:solidFill>
                            <a:srgbClr val="000000"/>
                          </a:solidFill>
                          <a:effectLst/>
                          <a:latin typeface="Saira Extra Condensed" panose="020B0604020202020204" charset="0"/>
                          <a:ea typeface="+mn-ea"/>
                          <a:cs typeface="Saira Extra Condensed" panose="020B0604020202020204" charset="0"/>
                          <a:sym typeface="Arial"/>
                        </a:rPr>
                        <a:t>App Development</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Dec 7 - Dec 21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30830508"/>
                  </a:ext>
                </a:extLst>
              </a:tr>
              <a:tr h="444102">
                <a:tc>
                  <a:txBody>
                    <a:bodyPr/>
                    <a:lstStyle/>
                    <a:p>
                      <a:pPr algn="l" fontAlgn="b"/>
                      <a:r>
                        <a:rPr lang="en-US" sz="1400" b="1" i="0" u="none" strike="noStrike" cap="none" dirty="0">
                          <a:solidFill>
                            <a:srgbClr val="000000"/>
                          </a:solidFill>
                          <a:effectLst/>
                          <a:latin typeface="Saira Extra Condensed" panose="020B0604020202020204" charset="0"/>
                          <a:ea typeface="+mn-ea"/>
                          <a:cs typeface="Saira Extra Condensed" panose="020B0604020202020204" charset="0"/>
                          <a:sym typeface="Arial"/>
                        </a:rPr>
                        <a:t>Excessive Operational Expenses</a:t>
                      </a:r>
                    </a:p>
                  </a:txBody>
                  <a:tcPr marL="73152"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Risk of financial overspending</a:t>
                      </a:r>
                    </a:p>
                  </a:txBody>
                  <a:tcPr marL="73152"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a:solidFill>
                            <a:srgbClr val="000000"/>
                          </a:solidFill>
                          <a:effectLst/>
                          <a:latin typeface="Saira Extra Condensed" panose="020B0604020202020204" charset="0"/>
                          <a:ea typeface="+mn-ea"/>
                          <a:cs typeface="Saira Extra Condensed" panose="020B0604020202020204" charset="0"/>
                          <a:sym typeface="Arial"/>
                        </a:rPr>
                        <a:t>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Finance Team</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Dec 7 - Dec 21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27313904"/>
                  </a:ext>
                </a:extLst>
              </a:tr>
              <a:tr h="444102">
                <a:tc>
                  <a:txBody>
                    <a:bodyPr/>
                    <a:lstStyle/>
                    <a:p>
                      <a:pPr algn="l" fontAlgn="b"/>
                      <a:r>
                        <a:rPr lang="en-US" sz="1400" b="1" i="0" u="none" strike="noStrike" cap="none" dirty="0">
                          <a:solidFill>
                            <a:srgbClr val="000000"/>
                          </a:solidFill>
                          <a:effectLst/>
                          <a:latin typeface="Saira Extra Condensed" panose="020B0604020202020204" charset="0"/>
                          <a:ea typeface="+mn-ea"/>
                          <a:cs typeface="Saira Extra Condensed" panose="020B0604020202020204" charset="0"/>
                          <a:sym typeface="Arial"/>
                        </a:rPr>
                        <a:t>Technical Development Challenges</a:t>
                      </a:r>
                    </a:p>
                  </a:txBody>
                  <a:tcPr marL="73152"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Challenges impacting project progress</a:t>
                      </a:r>
                    </a:p>
                  </a:txBody>
                  <a:tcPr marL="73152"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36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Technical Lead</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Oct 7 - Nov 10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08544766"/>
                  </a:ext>
                </a:extLst>
              </a:tr>
              <a:tr h="444102">
                <a:tc>
                  <a:txBody>
                    <a:bodyPr/>
                    <a:lstStyle/>
                    <a:p>
                      <a:pPr algn="l" fontAlgn="b"/>
                      <a:r>
                        <a:rPr lang="en-US" sz="1400" b="1" i="0" u="none" strike="noStrike" cap="none" dirty="0">
                          <a:solidFill>
                            <a:srgbClr val="000000"/>
                          </a:solidFill>
                          <a:effectLst/>
                          <a:latin typeface="Saira Extra Condensed" panose="020B0604020202020204" charset="0"/>
                          <a:ea typeface="+mn-ea"/>
                          <a:cs typeface="Saira Extra Condensed" panose="020B0604020202020204" charset="0"/>
                          <a:sym typeface="Arial"/>
                        </a:rPr>
                        <a:t>Server Hardware and Network Issues</a:t>
                      </a:r>
                    </a:p>
                  </a:txBody>
                  <a:tcPr marL="73152"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Issues with server and network upgrades</a:t>
                      </a:r>
                    </a:p>
                  </a:txBody>
                  <a:tcPr marL="73152"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36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Procurement Team</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Nov 22 - Dec 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36867425"/>
                  </a:ext>
                </a:extLst>
              </a:tr>
              <a:tr h="444102">
                <a:tc>
                  <a:txBody>
                    <a:bodyPr/>
                    <a:lstStyle/>
                    <a:p>
                      <a:pPr algn="l" fontAlgn="b"/>
                      <a:r>
                        <a:rPr lang="en-US" sz="1400" b="1" i="0" u="none" strike="noStrike" cap="none" dirty="0">
                          <a:solidFill>
                            <a:srgbClr val="000000"/>
                          </a:solidFill>
                          <a:effectLst/>
                          <a:latin typeface="Saira Extra Condensed" panose="020B0604020202020204" charset="0"/>
                          <a:ea typeface="+mn-ea"/>
                          <a:cs typeface="Saira Extra Condensed" panose="020B0604020202020204" charset="0"/>
                          <a:sym typeface="Arial"/>
                        </a:rPr>
                        <a:t>Integration Challenges</a:t>
                      </a:r>
                    </a:p>
                  </a:txBody>
                  <a:tcPr marL="73152"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Challenges in integrating advanced app features</a:t>
                      </a:r>
                    </a:p>
                  </a:txBody>
                  <a:tcPr marL="73152"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36</a:t>
                      </a:r>
                      <a:endParaRPr lang="it-IT"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endParaRP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Integration Manager</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Nov 22 - Dec 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43762147"/>
                  </a:ext>
                </a:extLst>
              </a:tr>
              <a:tr h="444102">
                <a:tc>
                  <a:txBody>
                    <a:bodyPr/>
                    <a:lstStyle/>
                    <a:p>
                      <a:pPr algn="l" fontAlgn="b"/>
                      <a:r>
                        <a:rPr lang="en-US" sz="1400" b="1" i="0" u="none" strike="noStrike" cap="none" dirty="0">
                          <a:solidFill>
                            <a:srgbClr val="000000"/>
                          </a:solidFill>
                          <a:effectLst/>
                          <a:latin typeface="Saira Extra Condensed" panose="020B0604020202020204" charset="0"/>
                          <a:ea typeface="+mn-ea"/>
                          <a:cs typeface="Saira Extra Condensed" panose="020B0604020202020204" charset="0"/>
                          <a:sym typeface="Arial"/>
                        </a:rPr>
                        <a:t>Testing Challenges</a:t>
                      </a:r>
                    </a:p>
                  </a:txBody>
                  <a:tcPr marL="73152"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Saira Extra Condensed" panose="020B0604020202020204" charset="0"/>
                          <a:cs typeface="Saira Extra Condensed" panose="020B0604020202020204" charset="0"/>
                        </a:rPr>
                        <a:t>Test package not aligned with project requirements</a:t>
                      </a:r>
                    </a:p>
                  </a:txBody>
                  <a:tcPr marL="73152"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Saira Extra Condensed" panose="020B0604020202020204" charset="0"/>
                          <a:cs typeface="Saira Extra Condensed" panose="020B0604020202020204" charset="0"/>
                        </a:rPr>
                        <a:t>30</a:t>
                      </a:r>
                    </a:p>
                  </a:txBody>
                  <a:tcPr marL="4572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Test Manager</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sz="1400" b="0" i="0" u="none" strike="noStrike" cap="none" dirty="0">
                          <a:solidFill>
                            <a:srgbClr val="000000"/>
                          </a:solidFill>
                          <a:effectLst/>
                          <a:latin typeface="Saira Extra Condensed" panose="020B0604020202020204" charset="0"/>
                          <a:ea typeface="+mn-ea"/>
                          <a:cs typeface="Saira Extra Condensed" panose="020B0604020202020204" charset="0"/>
                          <a:sym typeface="Arial"/>
                        </a:rPr>
                        <a:t>Oct 7 - Dec 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47925497"/>
                  </a:ext>
                </a:extLst>
              </a:tr>
            </a:tbl>
          </a:graphicData>
        </a:graphic>
      </p:graphicFrame>
    </p:spTree>
    <p:extLst>
      <p:ext uri="{BB962C8B-B14F-4D97-AF65-F5344CB8AC3E}">
        <p14:creationId xmlns:p14="http://schemas.microsoft.com/office/powerpoint/2010/main" val="441129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39AC-11B9-B9E5-B238-078B92881A06}"/>
              </a:ext>
            </a:extLst>
          </p:cNvPr>
          <p:cNvSpPr>
            <a:spLocks noGrp="1"/>
          </p:cNvSpPr>
          <p:nvPr>
            <p:ph type="ctrTitle"/>
          </p:nvPr>
        </p:nvSpPr>
        <p:spPr>
          <a:xfrm>
            <a:off x="-391042" y="244368"/>
            <a:ext cx="7904100" cy="851700"/>
          </a:xfrm>
        </p:spPr>
        <p:txBody>
          <a:bodyPr/>
          <a:lstStyle/>
          <a:p>
            <a:r>
              <a:rPr lang="en-US" dirty="0"/>
              <a:t>RISK MITIGATION</a:t>
            </a:r>
          </a:p>
        </p:txBody>
      </p:sp>
      <p:grpSp>
        <p:nvGrpSpPr>
          <p:cNvPr id="63" name="Group 62">
            <a:extLst>
              <a:ext uri="{FF2B5EF4-FFF2-40B4-BE49-F238E27FC236}">
                <a16:creationId xmlns:a16="http://schemas.microsoft.com/office/drawing/2014/main" id="{96C8CAC9-F88C-758F-2672-3ED2A7C02FF0}"/>
              </a:ext>
            </a:extLst>
          </p:cNvPr>
          <p:cNvGrpSpPr/>
          <p:nvPr/>
        </p:nvGrpSpPr>
        <p:grpSpPr>
          <a:xfrm>
            <a:off x="120739" y="1192546"/>
            <a:ext cx="5625494" cy="3482135"/>
            <a:chOff x="0" y="1329384"/>
            <a:chExt cx="5625494" cy="3482135"/>
          </a:xfrm>
        </p:grpSpPr>
        <p:sp>
          <p:nvSpPr>
            <p:cNvPr id="44" name="Google Shape;380;p28">
              <a:extLst>
                <a:ext uri="{FF2B5EF4-FFF2-40B4-BE49-F238E27FC236}">
                  <a16:creationId xmlns:a16="http://schemas.microsoft.com/office/drawing/2014/main" id="{B16B606D-6B3A-DE93-99EA-A7AA8020556B}"/>
                </a:ext>
              </a:extLst>
            </p:cNvPr>
            <p:cNvSpPr/>
            <p:nvPr/>
          </p:nvSpPr>
          <p:spPr>
            <a:xfrm>
              <a:off x="1489373" y="1852200"/>
              <a:ext cx="2514811" cy="2535794"/>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5" name="Google Shape;381;p28">
              <a:extLst>
                <a:ext uri="{FF2B5EF4-FFF2-40B4-BE49-F238E27FC236}">
                  <a16:creationId xmlns:a16="http://schemas.microsoft.com/office/drawing/2014/main" id="{B9264131-50B6-D6D6-37FE-FD228B39BDCE}"/>
                </a:ext>
              </a:extLst>
            </p:cNvPr>
            <p:cNvGrpSpPr/>
            <p:nvPr/>
          </p:nvGrpSpPr>
          <p:grpSpPr>
            <a:xfrm>
              <a:off x="1600889" y="1963802"/>
              <a:ext cx="2292576" cy="2312449"/>
              <a:chOff x="3223751" y="1676826"/>
              <a:chExt cx="2396452" cy="2397223"/>
            </a:xfrm>
          </p:grpSpPr>
          <p:sp>
            <p:nvSpPr>
              <p:cNvPr id="47" name="Google Shape;382;p28">
                <a:extLst>
                  <a:ext uri="{FF2B5EF4-FFF2-40B4-BE49-F238E27FC236}">
                    <a16:creationId xmlns:a16="http://schemas.microsoft.com/office/drawing/2014/main" id="{F81F02DF-A4E5-823C-4BD0-AF5E9EB7D291}"/>
                  </a:ext>
                </a:extLst>
              </p:cNvPr>
              <p:cNvSpPr/>
              <p:nvPr/>
            </p:nvSpPr>
            <p:spPr>
              <a:xfrm rot="10751855">
                <a:off x="3247728" y="2883619"/>
                <a:ext cx="1182211" cy="1182211"/>
              </a:xfrm>
              <a:custGeom>
                <a:avLst/>
                <a:gdLst/>
                <a:ahLst/>
                <a:cxnLst/>
                <a:rect l="l" t="t" r="r" b="b"/>
                <a:pathLst>
                  <a:path w="36791" h="36791" extrusionOk="0">
                    <a:moveTo>
                      <a:pt x="1" y="0"/>
                    </a:moveTo>
                    <a:lnTo>
                      <a:pt x="1" y="2525"/>
                    </a:lnTo>
                    <a:cubicBezTo>
                      <a:pt x="9451" y="2525"/>
                      <a:pt x="18010" y="6366"/>
                      <a:pt x="24255" y="12596"/>
                    </a:cubicBezTo>
                    <a:cubicBezTo>
                      <a:pt x="30425" y="18781"/>
                      <a:pt x="34266" y="27340"/>
                      <a:pt x="34266" y="36791"/>
                    </a:cubicBezTo>
                    <a:lnTo>
                      <a:pt x="36791" y="36791"/>
                    </a:lnTo>
                    <a:cubicBezTo>
                      <a:pt x="36791" y="26644"/>
                      <a:pt x="32693" y="17450"/>
                      <a:pt x="26025" y="10767"/>
                    </a:cubicBezTo>
                    <a:cubicBezTo>
                      <a:pt x="19341" y="4159"/>
                      <a:pt x="10147" y="0"/>
                      <a:pt x="1" y="0"/>
                    </a:cubicBezTo>
                    <a:close/>
                  </a:path>
                </a:pathLst>
              </a:custGeom>
              <a:solidFill>
                <a:srgbClr val="00FFFF"/>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383;p28">
                <a:extLst>
                  <a:ext uri="{FF2B5EF4-FFF2-40B4-BE49-F238E27FC236}">
                    <a16:creationId xmlns:a16="http://schemas.microsoft.com/office/drawing/2014/main" id="{D6CC5A7C-B6EE-3A37-96B9-BF22918F57C3}"/>
                  </a:ext>
                </a:extLst>
              </p:cNvPr>
              <p:cNvSpPr/>
              <p:nvPr/>
            </p:nvSpPr>
            <p:spPr>
              <a:xfrm rot="-48145">
                <a:off x="4413209" y="1685046"/>
                <a:ext cx="1182211" cy="1182211"/>
              </a:xfrm>
              <a:custGeom>
                <a:avLst/>
                <a:gdLst/>
                <a:ahLst/>
                <a:cxnLst/>
                <a:rect l="l" t="t" r="r" b="b"/>
                <a:pathLst>
                  <a:path w="36791" h="36791" extrusionOk="0">
                    <a:moveTo>
                      <a:pt x="1" y="0"/>
                    </a:moveTo>
                    <a:lnTo>
                      <a:pt x="1" y="2525"/>
                    </a:lnTo>
                    <a:cubicBezTo>
                      <a:pt x="9451" y="2525"/>
                      <a:pt x="18010" y="6366"/>
                      <a:pt x="24255" y="12596"/>
                    </a:cubicBezTo>
                    <a:cubicBezTo>
                      <a:pt x="30425" y="18781"/>
                      <a:pt x="34266" y="27340"/>
                      <a:pt x="34266" y="36791"/>
                    </a:cubicBezTo>
                    <a:lnTo>
                      <a:pt x="36791" y="36791"/>
                    </a:lnTo>
                    <a:cubicBezTo>
                      <a:pt x="36791" y="26644"/>
                      <a:pt x="32693" y="17450"/>
                      <a:pt x="26025" y="10767"/>
                    </a:cubicBezTo>
                    <a:cubicBezTo>
                      <a:pt x="19341" y="4159"/>
                      <a:pt x="10147" y="0"/>
                      <a:pt x="1" y="0"/>
                    </a:cubicBezTo>
                    <a:close/>
                  </a:path>
                </a:pathLst>
              </a:custGeom>
              <a:solidFill>
                <a:srgbClr val="11E4C1"/>
              </a:solidFill>
              <a:ln w="9525" cap="flat" cmpd="sng">
                <a:solidFill>
                  <a:srgbClr val="11E4C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384;p28">
                <a:extLst>
                  <a:ext uri="{FF2B5EF4-FFF2-40B4-BE49-F238E27FC236}">
                    <a16:creationId xmlns:a16="http://schemas.microsoft.com/office/drawing/2014/main" id="{A3FB78A2-DC29-1E39-5E0C-D649E0538F81}"/>
                  </a:ext>
                </a:extLst>
              </p:cNvPr>
              <p:cNvSpPr/>
              <p:nvPr/>
            </p:nvSpPr>
            <p:spPr>
              <a:xfrm rot="-5448145">
                <a:off x="3231971" y="1700737"/>
                <a:ext cx="1182211" cy="1182211"/>
              </a:xfrm>
              <a:custGeom>
                <a:avLst/>
                <a:gdLst/>
                <a:ahLst/>
                <a:cxnLst/>
                <a:rect l="l" t="t" r="r" b="b"/>
                <a:pathLst>
                  <a:path w="36791" h="36791" extrusionOk="0">
                    <a:moveTo>
                      <a:pt x="1" y="0"/>
                    </a:moveTo>
                    <a:lnTo>
                      <a:pt x="1" y="2525"/>
                    </a:lnTo>
                    <a:cubicBezTo>
                      <a:pt x="9451" y="2525"/>
                      <a:pt x="18010" y="6366"/>
                      <a:pt x="24255" y="12596"/>
                    </a:cubicBezTo>
                    <a:cubicBezTo>
                      <a:pt x="30425" y="18781"/>
                      <a:pt x="34266" y="27340"/>
                      <a:pt x="34266" y="36791"/>
                    </a:cubicBezTo>
                    <a:lnTo>
                      <a:pt x="36791" y="36791"/>
                    </a:lnTo>
                    <a:cubicBezTo>
                      <a:pt x="36791" y="26644"/>
                      <a:pt x="32693" y="17450"/>
                      <a:pt x="26025" y="10767"/>
                    </a:cubicBezTo>
                    <a:cubicBezTo>
                      <a:pt x="19341" y="4159"/>
                      <a:pt x="10147" y="0"/>
                      <a:pt x="1" y="0"/>
                    </a:cubicBezTo>
                    <a:close/>
                  </a:path>
                </a:pathLst>
              </a:custGeom>
              <a:solidFill>
                <a:srgbClr val="7337D4"/>
              </a:solidFill>
              <a:ln w="9525" cap="flat" cmpd="sng">
                <a:solidFill>
                  <a:srgbClr val="7337D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385;p28">
                <a:extLst>
                  <a:ext uri="{FF2B5EF4-FFF2-40B4-BE49-F238E27FC236}">
                    <a16:creationId xmlns:a16="http://schemas.microsoft.com/office/drawing/2014/main" id="{CC260B7B-E555-BCE4-8BB7-1D21EEE2211C}"/>
                  </a:ext>
                </a:extLst>
              </p:cNvPr>
              <p:cNvSpPr/>
              <p:nvPr/>
            </p:nvSpPr>
            <p:spPr>
              <a:xfrm rot="5351855">
                <a:off x="4429772" y="2867055"/>
                <a:ext cx="1182211" cy="1182211"/>
              </a:xfrm>
              <a:custGeom>
                <a:avLst/>
                <a:gdLst/>
                <a:ahLst/>
                <a:cxnLst/>
                <a:rect l="l" t="t" r="r" b="b"/>
                <a:pathLst>
                  <a:path w="36791" h="36791" extrusionOk="0">
                    <a:moveTo>
                      <a:pt x="1" y="0"/>
                    </a:moveTo>
                    <a:lnTo>
                      <a:pt x="1" y="2525"/>
                    </a:lnTo>
                    <a:cubicBezTo>
                      <a:pt x="9451" y="2525"/>
                      <a:pt x="18010" y="6366"/>
                      <a:pt x="24255" y="12596"/>
                    </a:cubicBezTo>
                    <a:cubicBezTo>
                      <a:pt x="30425" y="18781"/>
                      <a:pt x="34266" y="27340"/>
                      <a:pt x="34266" y="36791"/>
                    </a:cubicBezTo>
                    <a:lnTo>
                      <a:pt x="36791" y="36791"/>
                    </a:lnTo>
                    <a:cubicBezTo>
                      <a:pt x="36791" y="26644"/>
                      <a:pt x="32693" y="17450"/>
                      <a:pt x="26025" y="10767"/>
                    </a:cubicBezTo>
                    <a:cubicBezTo>
                      <a:pt x="19341" y="4159"/>
                      <a:pt x="10147" y="0"/>
                      <a:pt x="1" y="0"/>
                    </a:cubicBezTo>
                    <a:close/>
                  </a:path>
                </a:pathLst>
              </a:custGeom>
              <a:solidFill>
                <a:srgbClr val="E613D5"/>
              </a:solidFill>
              <a:ln w="9525" cap="flat" cmpd="sng">
                <a:solidFill>
                  <a:srgbClr val="E613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6" name="Google Shape;386;p28">
              <a:extLst>
                <a:ext uri="{FF2B5EF4-FFF2-40B4-BE49-F238E27FC236}">
                  <a16:creationId xmlns:a16="http://schemas.microsoft.com/office/drawing/2014/main" id="{6593CF14-8ED9-4B91-3508-A435531C8FEE}"/>
                </a:ext>
              </a:extLst>
            </p:cNvPr>
            <p:cNvSpPr/>
            <p:nvPr/>
          </p:nvSpPr>
          <p:spPr>
            <a:xfrm>
              <a:off x="1833696" y="2199407"/>
              <a:ext cx="1825930" cy="1841165"/>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TextBox 4">
              <a:extLst>
                <a:ext uri="{FF2B5EF4-FFF2-40B4-BE49-F238E27FC236}">
                  <a16:creationId xmlns:a16="http://schemas.microsoft.com/office/drawing/2014/main" id="{3F7D4116-6ED8-00D5-001A-36724899DCDC}"/>
                </a:ext>
              </a:extLst>
            </p:cNvPr>
            <p:cNvSpPr txBox="1"/>
            <p:nvPr/>
          </p:nvSpPr>
          <p:spPr>
            <a:xfrm>
              <a:off x="1939715" y="2434945"/>
              <a:ext cx="1628453" cy="160043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Saira Extra Condensed" panose="020B0604020202020204" charset="0"/>
                  <a:cs typeface="Saira Extra Condensed" panose="020B0604020202020204" charset="0"/>
                  <a:sym typeface="Arial"/>
                </a:rPr>
                <a:t>Risk mitigation strategies follow a logical pattern and continuous loop to ensure that risk is identified, analyzed, prioritized, strategized, scrutinized and digitized.</a:t>
              </a:r>
            </a:p>
          </p:txBody>
        </p:sp>
        <p:sp>
          <p:nvSpPr>
            <p:cNvPr id="6" name="Arrow: Right 5">
              <a:extLst>
                <a:ext uri="{FF2B5EF4-FFF2-40B4-BE49-F238E27FC236}">
                  <a16:creationId xmlns:a16="http://schemas.microsoft.com/office/drawing/2014/main" id="{4D2CD177-0118-CD1C-DD42-4B0CEFAE9FAA}"/>
                </a:ext>
              </a:extLst>
            </p:cNvPr>
            <p:cNvSpPr/>
            <p:nvPr/>
          </p:nvSpPr>
          <p:spPr>
            <a:xfrm>
              <a:off x="2441120" y="1565445"/>
              <a:ext cx="643075" cy="214234"/>
            </a:xfrm>
            <a:prstGeom prst="rightArrow">
              <a:avLst/>
            </a:prstGeom>
            <a:solidFill>
              <a:srgbClr val="7337D4"/>
            </a:solidFill>
            <a:ln w="9525" cap="flat" cmpd="sng">
              <a:solidFill>
                <a:srgbClr val="7337D4"/>
              </a:solidFill>
              <a:prstDash val="solid"/>
              <a:round/>
              <a:headEnd type="none" w="sm" len="sm"/>
              <a:tailEnd type="none" w="sm" len="sm"/>
            </a:ln>
            <a:scene3d>
              <a:camera prst="orthographicFront"/>
              <a:lightRig rig="threePt" dir="t"/>
            </a:scene3d>
            <a:sp3d>
              <a:bevelT/>
            </a:sp3d>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Arrow: Right 6">
              <a:extLst>
                <a:ext uri="{FF2B5EF4-FFF2-40B4-BE49-F238E27FC236}">
                  <a16:creationId xmlns:a16="http://schemas.microsoft.com/office/drawing/2014/main" id="{0FD045D0-7DCD-51EA-BE26-E74AB03FBE40}"/>
                </a:ext>
              </a:extLst>
            </p:cNvPr>
            <p:cNvSpPr/>
            <p:nvPr/>
          </p:nvSpPr>
          <p:spPr>
            <a:xfrm rot="5400000">
              <a:off x="3891324" y="2997780"/>
              <a:ext cx="648441" cy="212461"/>
            </a:xfrm>
            <a:prstGeom prst="rightArrow">
              <a:avLst/>
            </a:prstGeom>
            <a:solidFill>
              <a:srgbClr val="11E4C1"/>
            </a:solidFill>
            <a:ln w="9525" cap="flat" cmpd="sng">
              <a:solidFill>
                <a:srgbClr val="7337D4"/>
              </a:solidFill>
              <a:prstDash val="solid"/>
              <a:round/>
              <a:headEnd type="none" w="sm" len="sm"/>
              <a:tailEnd type="none" w="sm" len="sm"/>
            </a:ln>
            <a:scene3d>
              <a:camera prst="orthographicFront"/>
              <a:lightRig rig="threePt" dir="t"/>
            </a:scene3d>
            <a:sp3d>
              <a:bevelT/>
            </a:sp3d>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Arrow: Right 7">
              <a:extLst>
                <a:ext uri="{FF2B5EF4-FFF2-40B4-BE49-F238E27FC236}">
                  <a16:creationId xmlns:a16="http://schemas.microsoft.com/office/drawing/2014/main" id="{574C07D6-27F3-FCAE-92EE-FDAE10BFED00}"/>
                </a:ext>
              </a:extLst>
            </p:cNvPr>
            <p:cNvSpPr/>
            <p:nvPr/>
          </p:nvSpPr>
          <p:spPr>
            <a:xfrm rot="10800000">
              <a:off x="2425123" y="4501347"/>
              <a:ext cx="643075" cy="214234"/>
            </a:xfrm>
            <a:prstGeom prst="rightArrow">
              <a:avLst/>
            </a:prstGeom>
            <a:solidFill>
              <a:srgbClr val="E613D5"/>
            </a:solidFill>
            <a:ln w="9525" cap="flat" cmpd="sng">
              <a:solidFill>
                <a:srgbClr val="7337D4"/>
              </a:solidFill>
              <a:prstDash val="solid"/>
              <a:round/>
              <a:headEnd type="none" w="sm" len="sm"/>
              <a:tailEnd type="none" w="sm" len="sm"/>
            </a:ln>
            <a:scene3d>
              <a:camera prst="orthographicFront"/>
              <a:lightRig rig="threePt" dir="t"/>
            </a:scene3d>
            <a:sp3d>
              <a:bevelT/>
            </a:sp3d>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 name="Arrow: Right 8">
              <a:extLst>
                <a:ext uri="{FF2B5EF4-FFF2-40B4-BE49-F238E27FC236}">
                  <a16:creationId xmlns:a16="http://schemas.microsoft.com/office/drawing/2014/main" id="{BAF04EBD-6ACD-8FEF-637F-BD312549B1B8}"/>
                </a:ext>
              </a:extLst>
            </p:cNvPr>
            <p:cNvSpPr/>
            <p:nvPr/>
          </p:nvSpPr>
          <p:spPr>
            <a:xfrm rot="16200000">
              <a:off x="962877" y="3028970"/>
              <a:ext cx="648441" cy="212461"/>
            </a:xfrm>
            <a:prstGeom prst="rightArrow">
              <a:avLst/>
            </a:prstGeom>
            <a:solidFill>
              <a:srgbClr val="00FFFF"/>
            </a:solidFill>
            <a:ln w="9525" cap="flat" cmpd="sng">
              <a:solidFill>
                <a:srgbClr val="7337D4"/>
              </a:solidFill>
              <a:prstDash val="solid"/>
              <a:round/>
              <a:headEnd type="none" w="sm" len="sm"/>
              <a:tailEnd type="none" w="sm" len="sm"/>
            </a:ln>
            <a:scene3d>
              <a:camera prst="orthographicFront"/>
              <a:lightRig rig="threePt" dir="t"/>
            </a:scene3d>
            <a:sp3d>
              <a:bevelT/>
            </a:sp3d>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2" name="Google Shape;797;p43">
              <a:extLst>
                <a:ext uri="{FF2B5EF4-FFF2-40B4-BE49-F238E27FC236}">
                  <a16:creationId xmlns:a16="http://schemas.microsoft.com/office/drawing/2014/main" id="{87EE84B1-742B-3130-AD8D-5FBB08CC5B98}"/>
                </a:ext>
              </a:extLst>
            </p:cNvPr>
            <p:cNvSpPr/>
            <p:nvPr/>
          </p:nvSpPr>
          <p:spPr>
            <a:xfrm>
              <a:off x="50522" y="1329384"/>
              <a:ext cx="1660895" cy="874674"/>
            </a:xfrm>
            <a:prstGeom prst="rect">
              <a:avLst/>
            </a:prstGeom>
            <a:solidFill>
              <a:srgbClr val="7337D4">
                <a:alpha val="62310"/>
              </a:srgbClr>
            </a:solidFill>
            <a:ln w="19050"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1;p43">
              <a:extLst>
                <a:ext uri="{FF2B5EF4-FFF2-40B4-BE49-F238E27FC236}">
                  <a16:creationId xmlns:a16="http://schemas.microsoft.com/office/drawing/2014/main" id="{2742C993-771B-6151-5156-247C50B10C77}"/>
                </a:ext>
              </a:extLst>
            </p:cNvPr>
            <p:cNvSpPr txBox="1"/>
            <p:nvPr/>
          </p:nvSpPr>
          <p:spPr>
            <a:xfrm>
              <a:off x="0" y="1754875"/>
              <a:ext cx="1761941" cy="243233"/>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0" tIns="4775"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Barlow Medium" panose="00000600000000000000" pitchFamily="2" charset="0"/>
                  <a:ea typeface="Barlow Semi Condensed Light"/>
                  <a:cs typeface="Barlow Semi Condensed Light"/>
                  <a:sym typeface="Barlow Semi Condensed Light"/>
                </a:rPr>
                <a:t>Risk Identification and Validation</a:t>
              </a:r>
            </a:p>
          </p:txBody>
        </p:sp>
        <p:sp>
          <p:nvSpPr>
            <p:cNvPr id="41" name="Google Shape;8706;p62">
              <a:extLst>
                <a:ext uri="{FF2B5EF4-FFF2-40B4-BE49-F238E27FC236}">
                  <a16:creationId xmlns:a16="http://schemas.microsoft.com/office/drawing/2014/main" id="{CD416A09-248B-3518-968F-B56EC29BF8EA}"/>
                </a:ext>
              </a:extLst>
            </p:cNvPr>
            <p:cNvSpPr/>
            <p:nvPr/>
          </p:nvSpPr>
          <p:spPr>
            <a:xfrm>
              <a:off x="709914" y="1385590"/>
              <a:ext cx="312457" cy="313424"/>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2" name="Group 31">
              <a:extLst>
                <a:ext uri="{FF2B5EF4-FFF2-40B4-BE49-F238E27FC236}">
                  <a16:creationId xmlns:a16="http://schemas.microsoft.com/office/drawing/2014/main" id="{1AAA849C-387E-1087-6E41-29DC04E6E2C7}"/>
                </a:ext>
              </a:extLst>
            </p:cNvPr>
            <p:cNvGrpSpPr/>
            <p:nvPr/>
          </p:nvGrpSpPr>
          <p:grpSpPr>
            <a:xfrm>
              <a:off x="124384" y="4011251"/>
              <a:ext cx="1761941" cy="800268"/>
              <a:chOff x="462793" y="708269"/>
              <a:chExt cx="1875295" cy="844704"/>
            </a:xfrm>
            <a:scene3d>
              <a:camera prst="orthographicFront">
                <a:rot lat="0" lon="0" rev="0"/>
              </a:camera>
              <a:lightRig rig="balanced" dir="t">
                <a:rot lat="0" lon="0" rev="8700000"/>
              </a:lightRig>
            </a:scene3d>
          </p:grpSpPr>
          <p:sp>
            <p:nvSpPr>
              <p:cNvPr id="38" name="Google Shape;797;p43">
                <a:extLst>
                  <a:ext uri="{FF2B5EF4-FFF2-40B4-BE49-F238E27FC236}">
                    <a16:creationId xmlns:a16="http://schemas.microsoft.com/office/drawing/2014/main" id="{F2ED9C71-F124-B00E-F03D-16CD1BAA2F12}"/>
                  </a:ext>
                </a:extLst>
              </p:cNvPr>
              <p:cNvSpPr/>
              <p:nvPr/>
            </p:nvSpPr>
            <p:spPr>
              <a:xfrm>
                <a:off x="633805" y="708269"/>
                <a:ext cx="1506943" cy="844704"/>
              </a:xfrm>
              <a:prstGeom prst="rect">
                <a:avLst/>
              </a:prstGeom>
              <a:solidFill>
                <a:srgbClr val="3AE4E6"/>
              </a:solidFill>
              <a:ln w="19050" cap="flat" cmpd="sng">
                <a:noFill/>
                <a:prstDash val="solid"/>
                <a:round/>
                <a:headEnd type="none" w="sm" len="sm"/>
                <a:tailEnd type="none" w="sm" len="sm"/>
              </a:ln>
              <a:effectLst>
                <a:outerShdw blurRad="44450" dist="27940" dir="5400000" algn="ctr">
                  <a:srgbClr val="000000">
                    <a:alpha val="32000"/>
                  </a:srgbClr>
                </a:outerShdw>
              </a:effectLst>
              <a:sp3d>
                <a:bevelT w="190500" h="38100"/>
              </a:sp3d>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1;p43">
                <a:extLst>
                  <a:ext uri="{FF2B5EF4-FFF2-40B4-BE49-F238E27FC236}">
                    <a16:creationId xmlns:a16="http://schemas.microsoft.com/office/drawing/2014/main" id="{D62DAD0D-93BC-96E7-4219-519E2CD238F6}"/>
                  </a:ext>
                </a:extLst>
              </p:cNvPr>
              <p:cNvSpPr txBox="1"/>
              <p:nvPr/>
            </p:nvSpPr>
            <p:spPr>
              <a:xfrm>
                <a:off x="462793" y="1106853"/>
                <a:ext cx="1875295" cy="256739"/>
              </a:xfrm>
              <a:prstGeom prst="rect">
                <a:avLst/>
              </a:prstGeom>
              <a:noFill/>
              <a:ln>
                <a:noFill/>
              </a:ln>
              <a:effectLst>
                <a:outerShdw blurRad="44450" dist="27940" dir="5400000" algn="ctr">
                  <a:srgbClr val="000000">
                    <a:alpha val="32000"/>
                  </a:srgbClr>
                </a:outerShdw>
              </a:effectLst>
              <a:sp3d>
                <a:bevelT w="190500" h="38100"/>
              </a:sp3d>
            </p:spPr>
            <p:txBody>
              <a:bodyPr spcFirstLastPara="1" wrap="square" lIns="0" tIns="4775"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Barlow Medium" panose="00000600000000000000" pitchFamily="2" charset="0"/>
                    <a:ea typeface="Barlow Semi Condensed Light"/>
                    <a:cs typeface="Barlow Semi Condensed Light"/>
                    <a:sym typeface="Barlow Semi Condensed Light"/>
                  </a:rPr>
                  <a:t>Risk Monitoring and Reporting</a:t>
                </a:r>
              </a:p>
            </p:txBody>
          </p:sp>
        </p:grpSp>
        <p:grpSp>
          <p:nvGrpSpPr>
            <p:cNvPr id="33" name="Google Shape;8707;p62">
              <a:extLst>
                <a:ext uri="{FF2B5EF4-FFF2-40B4-BE49-F238E27FC236}">
                  <a16:creationId xmlns:a16="http://schemas.microsoft.com/office/drawing/2014/main" id="{ACD88ADB-95A2-ADEB-27B2-152BB4D1A56B}"/>
                </a:ext>
              </a:extLst>
            </p:cNvPr>
            <p:cNvGrpSpPr/>
            <p:nvPr/>
          </p:nvGrpSpPr>
          <p:grpSpPr>
            <a:xfrm>
              <a:off x="848706" y="4068724"/>
              <a:ext cx="313296" cy="312604"/>
              <a:chOff x="1049375" y="2318350"/>
              <a:chExt cx="298525" cy="295400"/>
            </a:xfrm>
            <a:solidFill>
              <a:schemeClr val="bg1"/>
            </a:solidFill>
            <a:scene3d>
              <a:camera prst="orthographicFront">
                <a:rot lat="0" lon="0" rev="0"/>
              </a:camera>
              <a:lightRig rig="balanced" dir="t">
                <a:rot lat="0" lon="0" rev="8700000"/>
              </a:lightRig>
            </a:scene3d>
          </p:grpSpPr>
          <p:sp>
            <p:nvSpPr>
              <p:cNvPr id="34" name="Google Shape;8708;p62">
                <a:extLst>
                  <a:ext uri="{FF2B5EF4-FFF2-40B4-BE49-F238E27FC236}">
                    <a16:creationId xmlns:a16="http://schemas.microsoft.com/office/drawing/2014/main" id="{CB6C1965-D1C0-996E-7BD8-78F5E372AF15}"/>
                  </a:ext>
                </a:extLst>
              </p:cNvPr>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709;p62">
                <a:extLst>
                  <a:ext uri="{FF2B5EF4-FFF2-40B4-BE49-F238E27FC236}">
                    <a16:creationId xmlns:a16="http://schemas.microsoft.com/office/drawing/2014/main" id="{602B7640-D845-C303-9078-EC67357E067B}"/>
                  </a:ext>
                </a:extLst>
              </p:cNvPr>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710;p62">
                <a:extLst>
                  <a:ext uri="{FF2B5EF4-FFF2-40B4-BE49-F238E27FC236}">
                    <a16:creationId xmlns:a16="http://schemas.microsoft.com/office/drawing/2014/main" id="{0F0893F0-220F-60C0-00A4-AF74DA71362F}"/>
                  </a:ext>
                </a:extLst>
              </p:cNvPr>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711;p62">
                <a:extLst>
                  <a:ext uri="{FF2B5EF4-FFF2-40B4-BE49-F238E27FC236}">
                    <a16:creationId xmlns:a16="http://schemas.microsoft.com/office/drawing/2014/main" id="{4C2E5DBB-767B-330E-E337-6E6768CC7096}"/>
                  </a:ext>
                </a:extLst>
              </p:cNvPr>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grpFill/>
              <a:ln>
                <a:noFill/>
              </a:ln>
              <a:effectLst>
                <a:outerShdw blurRad="44450" dist="27940" dir="5400000" algn="ctr">
                  <a:srgbClr val="000000">
                    <a:alpha val="32000"/>
                  </a:srgbClr>
                </a:outerShdw>
              </a:effectLst>
              <a:sp3d/>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 name="Group 25">
              <a:extLst>
                <a:ext uri="{FF2B5EF4-FFF2-40B4-BE49-F238E27FC236}">
                  <a16:creationId xmlns:a16="http://schemas.microsoft.com/office/drawing/2014/main" id="{858ADA89-CDC9-3523-5895-EAA0D8388722}"/>
                </a:ext>
              </a:extLst>
            </p:cNvPr>
            <p:cNvGrpSpPr/>
            <p:nvPr/>
          </p:nvGrpSpPr>
          <p:grpSpPr>
            <a:xfrm>
              <a:off x="3890152" y="1390295"/>
              <a:ext cx="1574937" cy="805152"/>
              <a:chOff x="349060" y="659192"/>
              <a:chExt cx="2072087" cy="923242"/>
            </a:xfrm>
            <a:scene3d>
              <a:camera prst="orthographicFront">
                <a:rot lat="0" lon="0" rev="0"/>
              </a:camera>
              <a:lightRig rig="balanced" dir="t">
                <a:rot lat="0" lon="0" rev="8700000"/>
              </a:lightRig>
            </a:scene3d>
          </p:grpSpPr>
          <p:sp>
            <p:nvSpPr>
              <p:cNvPr id="30" name="Google Shape;797;p43">
                <a:extLst>
                  <a:ext uri="{FF2B5EF4-FFF2-40B4-BE49-F238E27FC236}">
                    <a16:creationId xmlns:a16="http://schemas.microsoft.com/office/drawing/2014/main" id="{9E606D0D-F5D7-D17C-30F4-4062E2BCBD98}"/>
                  </a:ext>
                </a:extLst>
              </p:cNvPr>
              <p:cNvSpPr/>
              <p:nvPr/>
            </p:nvSpPr>
            <p:spPr>
              <a:xfrm>
                <a:off x="349060" y="659192"/>
                <a:ext cx="2072087" cy="923242"/>
              </a:xfrm>
              <a:prstGeom prst="rect">
                <a:avLst/>
              </a:prstGeom>
              <a:solidFill>
                <a:srgbClr val="2EB3BF">
                  <a:alpha val="62310"/>
                </a:srgbClr>
              </a:solidFill>
              <a:ln w="19050" cap="flat" cmpd="sng">
                <a:noFill/>
                <a:prstDash val="solid"/>
                <a:round/>
                <a:headEnd type="none" w="sm" len="sm"/>
                <a:tailEnd type="none" w="sm" len="sm"/>
              </a:ln>
              <a:effectLst>
                <a:outerShdw blurRad="44450" dist="27940" dir="5400000" algn="ctr">
                  <a:srgbClr val="000000">
                    <a:alpha val="32000"/>
                  </a:srgbClr>
                </a:outerShdw>
              </a:effectLst>
              <a:sp3d>
                <a:bevelT w="190500" h="38100"/>
              </a:sp3d>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811;p43">
                <a:extLst>
                  <a:ext uri="{FF2B5EF4-FFF2-40B4-BE49-F238E27FC236}">
                    <a16:creationId xmlns:a16="http://schemas.microsoft.com/office/drawing/2014/main" id="{D21FF087-EC59-EA6C-06CA-78B5AFD9F1A8}"/>
                  </a:ext>
                </a:extLst>
              </p:cNvPr>
              <p:cNvSpPr txBox="1"/>
              <p:nvPr/>
            </p:nvSpPr>
            <p:spPr>
              <a:xfrm>
                <a:off x="462793" y="1106853"/>
                <a:ext cx="1875295" cy="256739"/>
              </a:xfrm>
              <a:prstGeom prst="rect">
                <a:avLst/>
              </a:prstGeom>
              <a:noFill/>
              <a:ln>
                <a:noFill/>
              </a:ln>
              <a:effectLst>
                <a:outerShdw blurRad="44450" dist="27940" dir="5400000" algn="ctr">
                  <a:srgbClr val="000000">
                    <a:alpha val="32000"/>
                  </a:srgbClr>
                </a:outerShdw>
              </a:effectLst>
              <a:sp3d>
                <a:bevelT w="190500" h="38100"/>
              </a:sp3d>
            </p:spPr>
            <p:txBody>
              <a:bodyPr spcFirstLastPara="1" wrap="square" lIns="0" tIns="4775"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Barlow Medium" panose="00000600000000000000" pitchFamily="2" charset="0"/>
                    <a:ea typeface="Barlow Semi Condensed Light"/>
                    <a:cs typeface="Barlow Semi Condensed Light"/>
                    <a:sym typeface="Barlow Semi Condensed Light"/>
                  </a:rPr>
                  <a:t>Risk Examination and Analysis</a:t>
                </a:r>
              </a:p>
            </p:txBody>
          </p:sp>
        </p:grpSp>
        <p:grpSp>
          <p:nvGrpSpPr>
            <p:cNvPr id="27" name="Google Shape;8736;p62">
              <a:extLst>
                <a:ext uri="{FF2B5EF4-FFF2-40B4-BE49-F238E27FC236}">
                  <a16:creationId xmlns:a16="http://schemas.microsoft.com/office/drawing/2014/main" id="{1F9C5C03-5757-8FC9-C12C-D16A0150B5AE}"/>
                </a:ext>
              </a:extLst>
            </p:cNvPr>
            <p:cNvGrpSpPr/>
            <p:nvPr/>
          </p:nvGrpSpPr>
          <p:grpSpPr>
            <a:xfrm>
              <a:off x="4505875" y="1465989"/>
              <a:ext cx="312484" cy="313424"/>
              <a:chOff x="1412450" y="1954475"/>
              <a:chExt cx="297750" cy="296175"/>
            </a:xfrm>
            <a:solidFill>
              <a:schemeClr val="bg1"/>
            </a:solidFill>
          </p:grpSpPr>
          <p:sp>
            <p:nvSpPr>
              <p:cNvPr id="28" name="Google Shape;8737;p62">
                <a:extLst>
                  <a:ext uri="{FF2B5EF4-FFF2-40B4-BE49-F238E27FC236}">
                    <a16:creationId xmlns:a16="http://schemas.microsoft.com/office/drawing/2014/main" id="{E10DD46E-4D5B-8CD4-E1A5-B7000EBAD772}"/>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8738;p62">
                <a:extLst>
                  <a:ext uri="{FF2B5EF4-FFF2-40B4-BE49-F238E27FC236}">
                    <a16:creationId xmlns:a16="http://schemas.microsoft.com/office/drawing/2014/main" id="{09786EC2-6BE4-AC12-C884-4F290CC03926}"/>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4" name="Google Shape;797;p43">
              <a:extLst>
                <a:ext uri="{FF2B5EF4-FFF2-40B4-BE49-F238E27FC236}">
                  <a16:creationId xmlns:a16="http://schemas.microsoft.com/office/drawing/2014/main" id="{E32AEAB4-2AB2-A0BD-ED4E-3782823995A0}"/>
                </a:ext>
              </a:extLst>
            </p:cNvPr>
            <p:cNvSpPr/>
            <p:nvPr/>
          </p:nvSpPr>
          <p:spPr>
            <a:xfrm>
              <a:off x="3737527" y="4069315"/>
              <a:ext cx="1754835" cy="742203"/>
            </a:xfrm>
            <a:prstGeom prst="rect">
              <a:avLst/>
            </a:prstGeom>
            <a:solidFill>
              <a:srgbClr val="9D5FD5">
                <a:alpha val="62310"/>
              </a:srgbClr>
            </a:solidFill>
            <a:ln w="19050"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 name="Google Shape;811;p43">
              <a:extLst>
                <a:ext uri="{FF2B5EF4-FFF2-40B4-BE49-F238E27FC236}">
                  <a16:creationId xmlns:a16="http://schemas.microsoft.com/office/drawing/2014/main" id="{7456C2F2-F164-BDCE-60A4-B3FCC14F10AA}"/>
                </a:ext>
              </a:extLst>
            </p:cNvPr>
            <p:cNvSpPr txBox="1"/>
            <p:nvPr/>
          </p:nvSpPr>
          <p:spPr>
            <a:xfrm>
              <a:off x="3604397" y="4493426"/>
              <a:ext cx="2021097" cy="23291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0" tIns="4775"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Barlow Medium" panose="00000600000000000000" pitchFamily="2" charset="0"/>
                  <a:ea typeface="Barlow Semi Condensed Light"/>
                  <a:cs typeface="Barlow Semi Condensed Light"/>
                  <a:sym typeface="Barlow Semi Condensed Light"/>
                </a:rPr>
                <a:t>Risk Mitigation Strategy</a:t>
              </a:r>
            </a:p>
          </p:txBody>
        </p:sp>
        <p:grpSp>
          <p:nvGrpSpPr>
            <p:cNvPr id="53" name="Google Shape;8515;p61">
              <a:extLst>
                <a:ext uri="{FF2B5EF4-FFF2-40B4-BE49-F238E27FC236}">
                  <a16:creationId xmlns:a16="http://schemas.microsoft.com/office/drawing/2014/main" id="{61B5466B-2E71-8D04-A375-3A599B846DCB}"/>
                </a:ext>
              </a:extLst>
            </p:cNvPr>
            <p:cNvGrpSpPr/>
            <p:nvPr/>
          </p:nvGrpSpPr>
          <p:grpSpPr>
            <a:xfrm>
              <a:off x="4429731" y="4170063"/>
              <a:ext cx="333138" cy="326811"/>
              <a:chOff x="-1183550" y="3586525"/>
              <a:chExt cx="296175" cy="290550"/>
            </a:xfrm>
            <a:solidFill>
              <a:schemeClr val="bg1"/>
            </a:solidFill>
          </p:grpSpPr>
          <p:sp>
            <p:nvSpPr>
              <p:cNvPr id="54" name="Google Shape;8516;p61">
                <a:extLst>
                  <a:ext uri="{FF2B5EF4-FFF2-40B4-BE49-F238E27FC236}">
                    <a16:creationId xmlns:a16="http://schemas.microsoft.com/office/drawing/2014/main" id="{5CA1731E-2967-BA38-4FD6-B936CD9E62EB}"/>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517;p61">
                <a:extLst>
                  <a:ext uri="{FF2B5EF4-FFF2-40B4-BE49-F238E27FC236}">
                    <a16:creationId xmlns:a16="http://schemas.microsoft.com/office/drawing/2014/main" id="{661826EC-A4F6-2AAD-A4AF-E0DBC9551A7F}"/>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518;p61">
                <a:extLst>
                  <a:ext uri="{FF2B5EF4-FFF2-40B4-BE49-F238E27FC236}">
                    <a16:creationId xmlns:a16="http://schemas.microsoft.com/office/drawing/2014/main" id="{73105B8B-5528-3BE9-F16F-B36FF753A8AC}"/>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519;p61">
                <a:extLst>
                  <a:ext uri="{FF2B5EF4-FFF2-40B4-BE49-F238E27FC236}">
                    <a16:creationId xmlns:a16="http://schemas.microsoft.com/office/drawing/2014/main" id="{A8D5FB1E-61DA-C607-0E89-2996785933C4}"/>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520;p61">
                <a:extLst>
                  <a:ext uri="{FF2B5EF4-FFF2-40B4-BE49-F238E27FC236}">
                    <a16:creationId xmlns:a16="http://schemas.microsoft.com/office/drawing/2014/main" id="{CCF7876B-DE47-D2AA-3125-8D540DEFBDFD}"/>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521;p61">
                <a:extLst>
                  <a:ext uri="{FF2B5EF4-FFF2-40B4-BE49-F238E27FC236}">
                    <a16:creationId xmlns:a16="http://schemas.microsoft.com/office/drawing/2014/main" id="{6AE73610-0A39-7DD2-BCF5-65127460C7D2}"/>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522;p61">
                <a:extLst>
                  <a:ext uri="{FF2B5EF4-FFF2-40B4-BE49-F238E27FC236}">
                    <a16:creationId xmlns:a16="http://schemas.microsoft.com/office/drawing/2014/main" id="{775EE38E-B2A3-E9E4-D355-AECFF44D2872}"/>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523;p61">
                <a:extLst>
                  <a:ext uri="{FF2B5EF4-FFF2-40B4-BE49-F238E27FC236}">
                    <a16:creationId xmlns:a16="http://schemas.microsoft.com/office/drawing/2014/main" id="{F2FEA96E-2C74-E36B-B866-F520E0296D8B}"/>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524;p61">
                <a:extLst>
                  <a:ext uri="{FF2B5EF4-FFF2-40B4-BE49-F238E27FC236}">
                    <a16:creationId xmlns:a16="http://schemas.microsoft.com/office/drawing/2014/main" id="{F99A084D-2609-C73B-E788-75EAAB5E8C3E}"/>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3" name="Google Shape;630;p36">
            <a:extLst>
              <a:ext uri="{FF2B5EF4-FFF2-40B4-BE49-F238E27FC236}">
                <a16:creationId xmlns:a16="http://schemas.microsoft.com/office/drawing/2014/main" id="{CF2E4180-3EFC-D0C9-6B6E-0EA1412678F5}"/>
              </a:ext>
            </a:extLst>
          </p:cNvPr>
          <p:cNvSpPr txBox="1">
            <a:spLocks/>
          </p:cNvSpPr>
          <p:nvPr/>
        </p:nvSpPr>
        <p:spPr>
          <a:xfrm>
            <a:off x="5663701" y="245936"/>
            <a:ext cx="3560792" cy="478517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bg1"/>
              </a:buClr>
              <a:buFont typeface="Arial" panose="020B0604020202020204" pitchFamily="34" charset="0"/>
              <a:buChar char="•"/>
            </a:pPr>
            <a:r>
              <a:rPr lang="en-US" i="1" u="sng" dirty="0">
                <a:solidFill>
                  <a:srgbClr val="FFFFFF"/>
                </a:solidFill>
                <a:latin typeface="Saira Extra Condensed" panose="020B0604020202020204" charset="0"/>
                <a:cs typeface="Saira Extra Condensed" panose="020B0604020202020204" charset="0"/>
              </a:rPr>
              <a:t>Use project management software: </a:t>
            </a:r>
            <a:r>
              <a:rPr lang="en-US" dirty="0">
                <a:solidFill>
                  <a:srgbClr val="FFFFFF"/>
                </a:solidFill>
                <a:latin typeface="Saira Extra Condensed" panose="020B0604020202020204" charset="0"/>
                <a:cs typeface="Saira Extra Condensed" panose="020B0604020202020204" charset="0"/>
              </a:rPr>
              <a:t>Optimize planning and tracking.</a:t>
            </a:r>
          </a:p>
          <a:p>
            <a:pPr marL="285750" indent="-285750">
              <a:buClr>
                <a:schemeClr val="bg1"/>
              </a:buClr>
              <a:buFont typeface="Arial" panose="020B0604020202020204" pitchFamily="34" charset="0"/>
              <a:buChar char="•"/>
            </a:pPr>
            <a:r>
              <a:rPr lang="en-US" i="1" u="sng" dirty="0">
                <a:solidFill>
                  <a:srgbClr val="FFFFFF"/>
                </a:solidFill>
                <a:latin typeface="Saira Extra Condensed" panose="020B0604020202020204" charset="0"/>
                <a:cs typeface="Saira Extra Condensed" panose="020B0604020202020204" charset="0"/>
              </a:rPr>
              <a:t>Monitor app store performance:</a:t>
            </a:r>
            <a:r>
              <a:rPr lang="en-US" dirty="0">
                <a:solidFill>
                  <a:srgbClr val="FFFFFF"/>
                </a:solidFill>
                <a:latin typeface="Saira Extra Condensed" panose="020B0604020202020204" charset="0"/>
                <a:cs typeface="Saira Extra Condensed" panose="020B0604020202020204" charset="0"/>
              </a:rPr>
              <a:t> Assess advertising returns.</a:t>
            </a:r>
          </a:p>
          <a:p>
            <a:pPr marL="285750" indent="-285750">
              <a:buClr>
                <a:schemeClr val="bg1"/>
              </a:buClr>
              <a:buFont typeface="Arial" panose="020B0604020202020204" pitchFamily="34" charset="0"/>
              <a:buChar char="•"/>
            </a:pPr>
            <a:r>
              <a:rPr lang="en-US" i="1" u="sng" dirty="0">
                <a:solidFill>
                  <a:srgbClr val="FFFFFF"/>
                </a:solidFill>
                <a:latin typeface="Saira Extra Condensed" panose="020B0604020202020204" charset="0"/>
                <a:cs typeface="Saira Extra Condensed" panose="020B0604020202020204" charset="0"/>
              </a:rPr>
              <a:t>Analyze user retention:</a:t>
            </a:r>
            <a:r>
              <a:rPr lang="en-US" dirty="0">
                <a:solidFill>
                  <a:srgbClr val="FFFFFF"/>
                </a:solidFill>
                <a:latin typeface="Saira Extra Condensed" panose="020B0604020202020204" charset="0"/>
                <a:cs typeface="Saira Extra Condensed" panose="020B0604020202020204" charset="0"/>
              </a:rPr>
              <a:t> Suggest retention-boosting measures.</a:t>
            </a:r>
          </a:p>
          <a:p>
            <a:pPr marL="285750" indent="-285750">
              <a:buClr>
                <a:schemeClr val="bg1"/>
              </a:buClr>
              <a:buFont typeface="Arial" panose="020B0604020202020204" pitchFamily="34" charset="0"/>
              <a:buChar char="•"/>
            </a:pPr>
            <a:r>
              <a:rPr lang="en-US" i="1" u="sng" dirty="0">
                <a:solidFill>
                  <a:srgbClr val="FFFFFF"/>
                </a:solidFill>
                <a:latin typeface="Saira Extra Condensed" panose="020B0604020202020204" charset="0"/>
                <a:cs typeface="Saira Extra Condensed" panose="020B0604020202020204" charset="0"/>
              </a:rPr>
              <a:t>Maintain alternative licenses:</a:t>
            </a:r>
            <a:r>
              <a:rPr lang="en-US" dirty="0">
                <a:solidFill>
                  <a:srgbClr val="FFFFFF"/>
                </a:solidFill>
                <a:latin typeface="Saira Extra Condensed" panose="020B0604020202020204" charset="0"/>
                <a:cs typeface="Saira Extra Condensed" panose="020B0604020202020204" charset="0"/>
              </a:rPr>
              <a:t> Monitor procurement closely.</a:t>
            </a:r>
          </a:p>
          <a:p>
            <a:pPr marL="285750" indent="-285750">
              <a:buClr>
                <a:schemeClr val="bg1"/>
              </a:buClr>
              <a:buFont typeface="Arial" panose="020B0604020202020204" pitchFamily="34" charset="0"/>
              <a:buChar char="•"/>
            </a:pPr>
            <a:r>
              <a:rPr lang="en-US" i="1" u="sng" dirty="0">
                <a:solidFill>
                  <a:srgbClr val="FFFFFF"/>
                </a:solidFill>
                <a:latin typeface="Saira Extra Condensed" panose="020B0604020202020204" charset="0"/>
                <a:cs typeface="Saira Extra Condensed" panose="020B0604020202020204" charset="0"/>
              </a:rPr>
              <a:t>Optimize resource use: </a:t>
            </a:r>
            <a:r>
              <a:rPr lang="en-US" dirty="0">
                <a:solidFill>
                  <a:srgbClr val="FFFFFF"/>
                </a:solidFill>
                <a:latin typeface="Saira Extra Condensed" panose="020B0604020202020204" charset="0"/>
                <a:cs typeface="Saira Extra Condensed" panose="020B0604020202020204" charset="0"/>
              </a:rPr>
              <a:t>Ensure cost-effectiveness.</a:t>
            </a:r>
          </a:p>
          <a:p>
            <a:pPr marL="285750" indent="-285750">
              <a:buClr>
                <a:schemeClr val="bg1"/>
              </a:buClr>
              <a:buFont typeface="Arial" panose="020B0604020202020204" pitchFamily="34" charset="0"/>
              <a:buChar char="•"/>
            </a:pPr>
            <a:r>
              <a:rPr lang="en-US" i="1" u="sng" dirty="0">
                <a:solidFill>
                  <a:srgbClr val="FFFFFF"/>
                </a:solidFill>
                <a:latin typeface="Saira Extra Condensed" panose="020B0604020202020204" charset="0"/>
                <a:cs typeface="Saira Extra Condensed" panose="020B0604020202020204" charset="0"/>
              </a:rPr>
              <a:t>Conduct design reviews:</a:t>
            </a:r>
            <a:r>
              <a:rPr lang="en-US" dirty="0">
                <a:solidFill>
                  <a:srgbClr val="FFFFFF"/>
                </a:solidFill>
                <a:latin typeface="Saira Extra Condensed" panose="020B0604020202020204" charset="0"/>
                <a:cs typeface="Saira Extra Condensed" panose="020B0604020202020204" charset="0"/>
              </a:rPr>
              <a:t> Collaborate on design regularly.</a:t>
            </a:r>
          </a:p>
          <a:p>
            <a:pPr marL="285750" indent="-285750">
              <a:buClr>
                <a:schemeClr val="bg1"/>
              </a:buClr>
              <a:buFont typeface="Arial" panose="020B0604020202020204" pitchFamily="34" charset="0"/>
              <a:buChar char="•"/>
            </a:pPr>
            <a:r>
              <a:rPr lang="en-US" i="1" u="sng" dirty="0">
                <a:solidFill>
                  <a:srgbClr val="FFFFFF"/>
                </a:solidFill>
                <a:latin typeface="Saira Extra Condensed" panose="020B0604020202020204" charset="0"/>
                <a:cs typeface="Saira Extra Condensed" panose="020B0604020202020204" charset="0"/>
              </a:rPr>
              <a:t>Test advanced features thoroughly:</a:t>
            </a:r>
            <a:r>
              <a:rPr lang="en-US" dirty="0">
                <a:solidFill>
                  <a:srgbClr val="FFFFFF"/>
                </a:solidFill>
                <a:latin typeface="Saira Extra Condensed" panose="020B0604020202020204" charset="0"/>
                <a:cs typeface="Saira Extra Condensed" panose="020B0604020202020204" charset="0"/>
              </a:rPr>
              <a:t> Prepare fallback plans.</a:t>
            </a:r>
          </a:p>
          <a:p>
            <a:pPr marL="285750" indent="-285750">
              <a:buClr>
                <a:schemeClr val="bg1"/>
              </a:buClr>
              <a:buFont typeface="Arial" panose="020B0604020202020204" pitchFamily="34" charset="0"/>
              <a:buChar char="•"/>
            </a:pPr>
            <a:r>
              <a:rPr lang="en-US" i="1" u="sng" dirty="0">
                <a:solidFill>
                  <a:srgbClr val="FFFFFF"/>
                </a:solidFill>
                <a:latin typeface="Saira Extra Condensed" panose="020B0604020202020204" charset="0"/>
                <a:cs typeface="Saira Extra Condensed" panose="020B0604020202020204" charset="0"/>
              </a:rPr>
              <a:t>Analyze data regularly:</a:t>
            </a:r>
            <a:r>
              <a:rPr lang="en-US" dirty="0">
                <a:solidFill>
                  <a:srgbClr val="FFFFFF"/>
                </a:solidFill>
                <a:latin typeface="Saira Extra Condensed" panose="020B0604020202020204" charset="0"/>
                <a:cs typeface="Saira Extra Condensed" panose="020B0604020202020204" charset="0"/>
              </a:rPr>
              <a:t> Guide decision-making with trends.</a:t>
            </a:r>
          </a:p>
          <a:p>
            <a:pPr marL="285750" indent="-285750">
              <a:buClr>
                <a:schemeClr val="bg1"/>
              </a:buClr>
              <a:buFont typeface="Arial" panose="020B0604020202020204" pitchFamily="34" charset="0"/>
              <a:buChar char="•"/>
            </a:pPr>
            <a:r>
              <a:rPr lang="en-US" i="1" u="sng" dirty="0">
                <a:solidFill>
                  <a:srgbClr val="FFFFFF"/>
                </a:solidFill>
                <a:latin typeface="Saira Extra Condensed" panose="020B0604020202020204" charset="0"/>
                <a:cs typeface="Saira Extra Condensed" panose="020B0604020202020204" charset="0"/>
              </a:rPr>
              <a:t>Complete site surveys:</a:t>
            </a:r>
            <a:r>
              <a:rPr lang="en-US" dirty="0">
                <a:solidFill>
                  <a:srgbClr val="FFFFFF"/>
                </a:solidFill>
                <a:latin typeface="Saira Extra Condensed" panose="020B0604020202020204" charset="0"/>
                <a:cs typeface="Saira Extra Condensed" panose="020B0604020202020204" charset="0"/>
              </a:rPr>
              <a:t> Ensure pre-installation readiness.</a:t>
            </a:r>
          </a:p>
          <a:p>
            <a:pPr marL="285750" indent="-285750">
              <a:buClr>
                <a:schemeClr val="bg1"/>
              </a:buClr>
              <a:buFont typeface="Arial" panose="020B0604020202020204" pitchFamily="34" charset="0"/>
              <a:buChar char="•"/>
            </a:pPr>
            <a:r>
              <a:rPr lang="en-US" i="1" u="sng" dirty="0">
                <a:solidFill>
                  <a:srgbClr val="FFFFFF"/>
                </a:solidFill>
                <a:latin typeface="Saira Extra Condensed" panose="020B0604020202020204" charset="0"/>
                <a:cs typeface="Saira Extra Condensed" panose="020B0604020202020204" charset="0"/>
              </a:rPr>
              <a:t>Monitor social media campaigns:</a:t>
            </a:r>
            <a:r>
              <a:rPr lang="en-US" dirty="0">
                <a:solidFill>
                  <a:srgbClr val="FFFFFF"/>
                </a:solidFill>
                <a:latin typeface="Saira Extra Condensed" panose="020B0604020202020204" charset="0"/>
                <a:cs typeface="Saira Extra Condensed" panose="020B0604020202020204" charset="0"/>
              </a:rPr>
              <a:t> Enhance strategies as needed.</a:t>
            </a:r>
          </a:p>
          <a:p>
            <a:pPr marL="285750" indent="-285750">
              <a:buClr>
                <a:schemeClr val="bg1"/>
              </a:buClr>
              <a:buFont typeface="Arial" panose="020B0604020202020204" pitchFamily="34" charset="0"/>
              <a:buChar char="•"/>
            </a:pPr>
            <a:r>
              <a:rPr lang="en-US" i="1" u="sng" dirty="0">
                <a:solidFill>
                  <a:srgbClr val="FFFFFF"/>
                </a:solidFill>
                <a:latin typeface="Saira Extra Condensed" panose="020B0604020202020204" charset="0"/>
                <a:cs typeface="Saira Extra Condensed" panose="020B0604020202020204" charset="0"/>
              </a:rPr>
              <a:t>Evaluate support system:</a:t>
            </a:r>
            <a:r>
              <a:rPr lang="en-US" dirty="0">
                <a:solidFill>
                  <a:srgbClr val="FFFFFF"/>
                </a:solidFill>
                <a:latin typeface="Saira Extra Condensed" panose="020B0604020202020204" charset="0"/>
                <a:cs typeface="Saira Extra Condensed" panose="020B0604020202020204" charset="0"/>
              </a:rPr>
              <a:t> Improve support efficiency.</a:t>
            </a:r>
          </a:p>
          <a:p>
            <a:pPr marL="285750" indent="-285750">
              <a:buClr>
                <a:schemeClr val="bg1"/>
              </a:buClr>
              <a:buFont typeface="Arial" panose="020B0604020202020204" pitchFamily="34" charset="0"/>
              <a:buChar char="•"/>
            </a:pPr>
            <a:r>
              <a:rPr lang="en-US" i="1" u="sng" dirty="0">
                <a:solidFill>
                  <a:srgbClr val="FFFFFF"/>
                </a:solidFill>
                <a:latin typeface="Saira Extra Condensed" panose="020B0604020202020204" charset="0"/>
                <a:cs typeface="Saira Extra Condensed" panose="020B0604020202020204" charset="0"/>
              </a:rPr>
              <a:t>Transfer deliverables as planned:</a:t>
            </a:r>
            <a:r>
              <a:rPr lang="en-US" dirty="0">
                <a:solidFill>
                  <a:srgbClr val="FFFFFF"/>
                </a:solidFill>
                <a:latin typeface="Saira Extra Condensed" panose="020B0604020202020204" charset="0"/>
                <a:cs typeface="Saira Extra Condensed" panose="020B0604020202020204" charset="0"/>
              </a:rPr>
              <a:t> Ensure seamless handover.</a:t>
            </a:r>
          </a:p>
          <a:p>
            <a:pPr marL="285750" indent="-285750">
              <a:buClr>
                <a:schemeClr val="bg1"/>
              </a:buClr>
              <a:buFont typeface="Arial" panose="020B0604020202020204" pitchFamily="34" charset="0"/>
              <a:buChar char="•"/>
            </a:pPr>
            <a:r>
              <a:rPr lang="en-US" i="1" u="sng" dirty="0">
                <a:solidFill>
                  <a:srgbClr val="FFFFFF"/>
                </a:solidFill>
                <a:latin typeface="Saira Extra Condensed" panose="020B0604020202020204" charset="0"/>
                <a:cs typeface="Saira Extra Condensed" panose="020B0604020202020204" charset="0"/>
              </a:rPr>
              <a:t>Update content using feedback:</a:t>
            </a:r>
            <a:r>
              <a:rPr lang="en-US" dirty="0">
                <a:solidFill>
                  <a:srgbClr val="FFFFFF"/>
                </a:solidFill>
                <a:latin typeface="Saira Extra Condensed" panose="020B0604020202020204" charset="0"/>
                <a:cs typeface="Saira Extra Condensed" panose="020B0604020202020204" charset="0"/>
              </a:rPr>
              <a:t> Keep content relevant.</a:t>
            </a:r>
          </a:p>
        </p:txBody>
      </p:sp>
    </p:spTree>
    <p:extLst>
      <p:ext uri="{BB962C8B-B14F-4D97-AF65-F5344CB8AC3E}">
        <p14:creationId xmlns:p14="http://schemas.microsoft.com/office/powerpoint/2010/main" val="2510440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10D6B6">
                <a:alpha val="70588"/>
              </a:srgbClr>
            </a:gs>
            <a:gs pos="100000">
              <a:srgbClr val="7337D4"/>
            </a:gs>
          </a:gsLst>
          <a:lin ang="0" scaled="0"/>
        </a:gradFill>
        <a:effectLst/>
      </p:bgPr>
    </p:bg>
    <p:spTree>
      <p:nvGrpSpPr>
        <p:cNvPr id="1" name="Shape 795"/>
        <p:cNvGrpSpPr/>
        <p:nvPr/>
      </p:nvGrpSpPr>
      <p:grpSpPr>
        <a:xfrm>
          <a:off x="0" y="0"/>
          <a:ext cx="0" cy="0"/>
          <a:chOff x="0" y="0"/>
          <a:chExt cx="0" cy="0"/>
        </a:xfrm>
      </p:grpSpPr>
      <p:sp>
        <p:nvSpPr>
          <p:cNvPr id="796" name="Google Shape;796;p43"/>
          <p:cNvSpPr txBox="1">
            <a:spLocks noGrp="1"/>
          </p:cNvSpPr>
          <p:nvPr>
            <p:ph type="ctrTitle"/>
          </p:nvPr>
        </p:nvSpPr>
        <p:spPr>
          <a:xfrm>
            <a:off x="-356493" y="233146"/>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KEY TAKEAWAYS</a:t>
            </a:r>
            <a:endParaRPr/>
          </a:p>
        </p:txBody>
      </p:sp>
      <p:sp>
        <p:nvSpPr>
          <p:cNvPr id="797" name="Google Shape;797;p43"/>
          <p:cNvSpPr/>
          <p:nvPr/>
        </p:nvSpPr>
        <p:spPr>
          <a:xfrm>
            <a:off x="1011418" y="1474575"/>
            <a:ext cx="2165400" cy="1166400"/>
          </a:xfrm>
          <a:prstGeom prst="rect">
            <a:avLst/>
          </a:prstGeom>
          <a:solidFill>
            <a:srgbClr val="7337D4">
              <a:alpha val="62310"/>
            </a:srgbClr>
          </a:solidFill>
          <a:ln w="19050" cap="flat" cmpd="sng">
            <a:solidFill>
              <a:srgbClr val="7337D4"/>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a:solidFill>
                  <a:schemeClr val="bg1"/>
                </a:solidFill>
                <a:latin typeface="Saira Extra Condensed" panose="020B0604020202020204" charset="0"/>
                <a:cs typeface="Saira Extra Condensed" panose="020B0604020202020204" charset="0"/>
              </a:rPr>
              <a:t>What was successful about your project?</a:t>
            </a:r>
          </a:p>
          <a:p>
            <a:pPr marL="0" lvl="0" indent="0" rtl="0">
              <a:spcBef>
                <a:spcPts val="0"/>
              </a:spcBef>
              <a:spcAft>
                <a:spcPts val="0"/>
              </a:spcAft>
              <a:buNone/>
            </a:pPr>
            <a:r>
              <a:rPr lang="en-US" sz="1200">
                <a:solidFill>
                  <a:schemeClr val="bg1"/>
                </a:solidFill>
                <a:latin typeface="Saira Extra Condensed" panose="020B0604020202020204" charset="0"/>
                <a:cs typeface="Saira Extra Condensed" panose="020B0604020202020204" charset="0"/>
              </a:rPr>
              <a:t>- Supportive online community for international students</a:t>
            </a:r>
            <a:endParaRPr sz="1200">
              <a:solidFill>
                <a:schemeClr val="bg1"/>
              </a:solidFill>
              <a:latin typeface="Saira Extra Condensed" panose="020B0604020202020204" charset="0"/>
              <a:cs typeface="Saira Extra Condensed" panose="020B0604020202020204" charset="0"/>
            </a:endParaRPr>
          </a:p>
        </p:txBody>
      </p:sp>
      <p:sp>
        <p:nvSpPr>
          <p:cNvPr id="798" name="Google Shape;798;p43"/>
          <p:cNvSpPr/>
          <p:nvPr/>
        </p:nvSpPr>
        <p:spPr>
          <a:xfrm>
            <a:off x="3456486" y="1474575"/>
            <a:ext cx="2165400" cy="1166400"/>
          </a:xfrm>
          <a:prstGeom prst="rect">
            <a:avLst/>
          </a:prstGeom>
          <a:solidFill>
            <a:srgbClr val="00FFFF">
              <a:alpha val="45380"/>
            </a:srgbClr>
          </a:solidFill>
          <a:ln w="1905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a:solidFill>
                  <a:schemeClr val="bg1"/>
                </a:solidFill>
                <a:latin typeface="Saira Extra Condensed" panose="020B0604020202020204" charset="0"/>
                <a:cs typeface="Saira Extra Condensed" panose="020B0604020202020204" charset="0"/>
              </a:rPr>
              <a:t>What can be improved about your project?</a:t>
            </a:r>
          </a:p>
          <a:p>
            <a:pPr marL="0" lvl="0" indent="0" rtl="0">
              <a:spcBef>
                <a:spcPts val="0"/>
              </a:spcBef>
              <a:spcAft>
                <a:spcPts val="0"/>
              </a:spcAft>
              <a:buNone/>
            </a:pPr>
            <a:r>
              <a:rPr lang="en-US" sz="1200">
                <a:solidFill>
                  <a:schemeClr val="bg1"/>
                </a:solidFill>
                <a:latin typeface="Saira Extra Condensed" panose="020B0604020202020204" charset="0"/>
                <a:cs typeface="Saira Extra Condensed" panose="020B0604020202020204" charset="0"/>
              </a:rPr>
              <a:t>- Improvements in user retention and more robust feedback loops</a:t>
            </a:r>
            <a:endParaRPr>
              <a:solidFill>
                <a:schemeClr val="bg1"/>
              </a:solidFill>
              <a:latin typeface="Saira Extra Condensed" panose="020B0604020202020204" charset="0"/>
              <a:cs typeface="Saira Extra Condensed" panose="020B0604020202020204" charset="0"/>
            </a:endParaRPr>
          </a:p>
        </p:txBody>
      </p:sp>
      <p:sp>
        <p:nvSpPr>
          <p:cNvPr id="799" name="Google Shape;799;p43"/>
          <p:cNvSpPr/>
          <p:nvPr/>
        </p:nvSpPr>
        <p:spPr>
          <a:xfrm>
            <a:off x="1011410" y="3037340"/>
            <a:ext cx="2165400" cy="1166400"/>
          </a:xfrm>
          <a:prstGeom prst="rect">
            <a:avLst/>
          </a:prstGeom>
          <a:solidFill>
            <a:srgbClr val="E613D5">
              <a:alpha val="35380"/>
            </a:srgbClr>
          </a:solidFill>
          <a:ln w="19050" cap="flat" cmpd="sng">
            <a:solidFill>
              <a:srgbClr val="E613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bg1"/>
                </a:solidFill>
                <a:latin typeface="Saira Extra Condensed" panose="020B0604020202020204" charset="0"/>
                <a:cs typeface="Saira Extra Condensed" panose="020B0604020202020204" charset="0"/>
              </a:rPr>
              <a:t>Can you use this knowledge?</a:t>
            </a:r>
          </a:p>
          <a:p>
            <a:pPr marL="0" lvl="0" indent="0" algn="l" rtl="0">
              <a:spcBef>
                <a:spcPts val="0"/>
              </a:spcBef>
              <a:spcAft>
                <a:spcPts val="0"/>
              </a:spcAft>
              <a:buNone/>
            </a:pPr>
            <a:r>
              <a:rPr lang="en-US" sz="1200">
                <a:solidFill>
                  <a:schemeClr val="bg1"/>
                </a:solidFill>
                <a:latin typeface="Saira Extra Condensed" panose="020B0604020202020204" charset="0"/>
                <a:cs typeface="Saira Extra Condensed" panose="020B0604020202020204" charset="0"/>
              </a:rPr>
              <a:t>- Yes</a:t>
            </a:r>
            <a:endParaRPr sz="1200">
              <a:solidFill>
                <a:schemeClr val="bg1"/>
              </a:solidFill>
              <a:latin typeface="Saira Extra Condensed" panose="020B0604020202020204" charset="0"/>
              <a:cs typeface="Saira Extra Condensed" panose="020B0604020202020204" charset="0"/>
            </a:endParaRPr>
          </a:p>
        </p:txBody>
      </p:sp>
      <p:sp>
        <p:nvSpPr>
          <p:cNvPr id="800" name="Google Shape;800;p43"/>
          <p:cNvSpPr/>
          <p:nvPr/>
        </p:nvSpPr>
        <p:spPr>
          <a:xfrm>
            <a:off x="3456479" y="3037340"/>
            <a:ext cx="2165400" cy="1166400"/>
          </a:xfrm>
          <a:prstGeom prst="rect">
            <a:avLst/>
          </a:prstGeom>
          <a:solidFill>
            <a:srgbClr val="10D6B6">
              <a:alpha val="70590"/>
            </a:srgbClr>
          </a:solidFill>
          <a:ln w="9525" cap="flat" cmpd="sng">
            <a:solidFill>
              <a:srgbClr val="11E4C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bg1"/>
                </a:solidFill>
                <a:latin typeface="Saira Extra Condensed" panose="020B0604020202020204" charset="0"/>
                <a:cs typeface="Saira Extra Condensed" panose="020B0604020202020204" charset="0"/>
              </a:rPr>
              <a:t>How will you use this knowledge?</a:t>
            </a:r>
          </a:p>
          <a:p>
            <a:pPr marL="0" lvl="0" indent="0" algn="l" rtl="0">
              <a:spcBef>
                <a:spcPts val="0"/>
              </a:spcBef>
              <a:spcAft>
                <a:spcPts val="0"/>
              </a:spcAft>
              <a:buNone/>
            </a:pPr>
            <a:r>
              <a:rPr lang="en-US" sz="1200">
                <a:solidFill>
                  <a:schemeClr val="bg1"/>
                </a:solidFill>
                <a:latin typeface="Saira Extra Condensed" panose="020B0604020202020204" charset="0"/>
                <a:cs typeface="Saira Extra Condensed" panose="020B0604020202020204" charset="0"/>
              </a:rPr>
              <a:t>-  Prioritizing Teamwork, Staying Adaptable, and Focusing on user feedback</a:t>
            </a:r>
            <a:endParaRPr sz="1200">
              <a:solidFill>
                <a:schemeClr val="bg1"/>
              </a:solidFill>
              <a:latin typeface="Saira Extra Condensed" panose="020B0604020202020204" charset="0"/>
              <a:cs typeface="Saira Extra Condensed" panose="020B0604020202020204" charset="0"/>
            </a:endParaRPr>
          </a:p>
        </p:txBody>
      </p:sp>
      <p:sp>
        <p:nvSpPr>
          <p:cNvPr id="2" name="Google Shape;797;p43">
            <a:extLst>
              <a:ext uri="{FF2B5EF4-FFF2-40B4-BE49-F238E27FC236}">
                <a16:creationId xmlns:a16="http://schemas.microsoft.com/office/drawing/2014/main" id="{A55E1B92-6437-6AE0-3C50-DBBFB9F999CA}"/>
              </a:ext>
            </a:extLst>
          </p:cNvPr>
          <p:cNvSpPr/>
          <p:nvPr/>
        </p:nvSpPr>
        <p:spPr>
          <a:xfrm>
            <a:off x="5942215" y="1474575"/>
            <a:ext cx="2165400" cy="1166400"/>
          </a:xfrm>
          <a:prstGeom prst="rect">
            <a:avLst/>
          </a:prstGeom>
          <a:solidFill>
            <a:srgbClr val="7337D4">
              <a:alpha val="62310"/>
            </a:srgbClr>
          </a:solidFill>
          <a:ln w="19050" cap="flat" cmpd="sng">
            <a:solidFill>
              <a:srgbClr val="7337D4"/>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a:solidFill>
                  <a:schemeClr val="bg1"/>
                </a:solidFill>
                <a:latin typeface="Saira Extra Condensed" panose="020B0604020202020204" charset="0"/>
                <a:cs typeface="Saira Extra Condensed" panose="020B0604020202020204" charset="0"/>
              </a:rPr>
              <a:t>What did you learn from the project?</a:t>
            </a:r>
          </a:p>
          <a:p>
            <a:pPr marL="0" lvl="0" indent="0" rtl="0">
              <a:spcBef>
                <a:spcPts val="0"/>
              </a:spcBef>
              <a:spcAft>
                <a:spcPts val="0"/>
              </a:spcAft>
              <a:buNone/>
            </a:pPr>
            <a:r>
              <a:rPr lang="en-US" sz="1200">
                <a:solidFill>
                  <a:schemeClr val="bg1"/>
                </a:solidFill>
                <a:latin typeface="Saira Extra Condensed" panose="020B0604020202020204" charset="0"/>
                <a:cs typeface="Saira Extra Condensed" panose="020B0604020202020204" charset="0"/>
              </a:rPr>
              <a:t>- Effective team collaboration, adaptability and user-focused design</a:t>
            </a:r>
            <a:endParaRPr sz="1200">
              <a:solidFill>
                <a:schemeClr val="bg1"/>
              </a:solidFill>
              <a:latin typeface="Saira Extra Condensed" panose="020B0604020202020204" charset="0"/>
              <a:cs typeface="Saira Extra Condensed" panose="020B0604020202020204" charset="0"/>
            </a:endParaRPr>
          </a:p>
        </p:txBody>
      </p:sp>
      <p:sp>
        <p:nvSpPr>
          <p:cNvPr id="3" name="Google Shape;799;p43">
            <a:extLst>
              <a:ext uri="{FF2B5EF4-FFF2-40B4-BE49-F238E27FC236}">
                <a16:creationId xmlns:a16="http://schemas.microsoft.com/office/drawing/2014/main" id="{53B89DF2-C5DC-7FBE-AFCA-FE6B2BE72595}"/>
              </a:ext>
            </a:extLst>
          </p:cNvPr>
          <p:cNvSpPr/>
          <p:nvPr/>
        </p:nvSpPr>
        <p:spPr>
          <a:xfrm>
            <a:off x="5942207" y="3037340"/>
            <a:ext cx="2165400" cy="1166400"/>
          </a:xfrm>
          <a:prstGeom prst="rect">
            <a:avLst/>
          </a:prstGeom>
          <a:solidFill>
            <a:srgbClr val="E613D5">
              <a:alpha val="35380"/>
            </a:srgbClr>
          </a:solidFill>
          <a:ln w="19050" cap="flat" cmpd="sng">
            <a:solidFill>
              <a:srgbClr val="E613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bg1"/>
                </a:solidFill>
                <a:latin typeface="Saira Extra Condensed" panose="020B0604020202020204" charset="0"/>
                <a:cs typeface="Saira Extra Condensed" panose="020B0604020202020204" charset="0"/>
              </a:rPr>
              <a:t>What did you learn from this class?</a:t>
            </a:r>
          </a:p>
          <a:p>
            <a:pPr marL="0" lvl="0" indent="0" algn="l" rtl="0">
              <a:spcBef>
                <a:spcPts val="0"/>
              </a:spcBef>
              <a:spcAft>
                <a:spcPts val="0"/>
              </a:spcAft>
              <a:buNone/>
            </a:pPr>
            <a:r>
              <a:rPr lang="en-US">
                <a:solidFill>
                  <a:schemeClr val="bg1"/>
                </a:solidFill>
                <a:latin typeface="Saira Extra Condensed" panose="020B0604020202020204" charset="0"/>
                <a:cs typeface="Saira Extra Condensed" panose="020B0604020202020204" charset="0"/>
              </a:rPr>
              <a:t>- </a:t>
            </a:r>
            <a:r>
              <a:rPr lang="en-US" sz="1200">
                <a:solidFill>
                  <a:schemeClr val="bg1"/>
                </a:solidFill>
                <a:latin typeface="Saira Extra Condensed" panose="020B0604020202020204" charset="0"/>
                <a:cs typeface="Saira Extra Condensed" panose="020B0604020202020204" charset="0"/>
              </a:rPr>
              <a:t>Planning, Risk management, Leadership, Adaptability, Quality control, Stakeholder management, Continuous evaluation and improvement</a:t>
            </a:r>
            <a:endParaRPr sz="1200">
              <a:solidFill>
                <a:schemeClr val="bg1"/>
              </a:solidFill>
              <a:latin typeface="Saira Extra Condensed" panose="020B0604020202020204" charset="0"/>
              <a:cs typeface="Saira Extra Condensed" panose="020B060402020202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46"/>
          <p:cNvSpPr txBox="1">
            <a:spLocks noGrp="1"/>
          </p:cNvSpPr>
          <p:nvPr>
            <p:ph type="ctrTitle"/>
          </p:nvPr>
        </p:nvSpPr>
        <p:spPr>
          <a:xfrm>
            <a:off x="477026" y="1862650"/>
            <a:ext cx="4209300" cy="85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THANKS</a:t>
            </a:r>
            <a:endParaRPr/>
          </a:p>
        </p:txBody>
      </p:sp>
      <p:sp>
        <p:nvSpPr>
          <p:cNvPr id="866" name="Google Shape;866;p46"/>
          <p:cNvSpPr txBox="1">
            <a:spLocks noGrp="1"/>
          </p:cNvSpPr>
          <p:nvPr>
            <p:ph type="subTitle" idx="1"/>
          </p:nvPr>
        </p:nvSpPr>
        <p:spPr>
          <a:xfrm flipH="1">
            <a:off x="1740578" y="2714350"/>
            <a:ext cx="2945748" cy="157937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1400" b="1"/>
              <a:t>PROJECT TEAM:</a:t>
            </a:r>
            <a:r>
              <a:rPr lang="en-US" sz="1400"/>
              <a:t> </a:t>
            </a:r>
          </a:p>
          <a:p>
            <a:pPr marL="0" lvl="0" indent="0" algn="r" rtl="0">
              <a:spcBef>
                <a:spcPts val="0"/>
              </a:spcBef>
              <a:spcAft>
                <a:spcPts val="0"/>
              </a:spcAft>
              <a:buClr>
                <a:schemeClr val="dk1"/>
              </a:buClr>
              <a:buSzPts val="1100"/>
              <a:buFont typeface="Arial"/>
              <a:buNone/>
            </a:pPr>
            <a:r>
              <a:rPr lang="en-US"/>
              <a:t>Shivani Raut</a:t>
            </a:r>
          </a:p>
          <a:p>
            <a:pPr marL="0" lvl="0" indent="0" algn="r" rtl="0">
              <a:spcBef>
                <a:spcPts val="0"/>
              </a:spcBef>
              <a:spcAft>
                <a:spcPts val="0"/>
              </a:spcAft>
              <a:buClr>
                <a:schemeClr val="dk1"/>
              </a:buClr>
              <a:buSzPts val="1100"/>
              <a:buFont typeface="Arial"/>
              <a:buNone/>
            </a:pPr>
            <a:r>
              <a:rPr lang="en-US"/>
              <a:t>Arun K </a:t>
            </a:r>
            <a:r>
              <a:rPr lang="en-US" err="1"/>
              <a:t>Soora</a:t>
            </a:r>
            <a:endParaRPr lang="en-US"/>
          </a:p>
          <a:p>
            <a:pPr marL="0" lvl="0" indent="0" algn="r" rtl="0">
              <a:spcBef>
                <a:spcPts val="0"/>
              </a:spcBef>
              <a:spcAft>
                <a:spcPts val="0"/>
              </a:spcAft>
              <a:buClr>
                <a:schemeClr val="dk1"/>
              </a:buClr>
              <a:buSzPts val="1100"/>
              <a:buFont typeface="Arial"/>
              <a:buNone/>
            </a:pPr>
            <a:r>
              <a:rPr lang="en-US" err="1"/>
              <a:t>Hymavathi</a:t>
            </a:r>
            <a:r>
              <a:rPr lang="en-US"/>
              <a:t> </a:t>
            </a:r>
            <a:r>
              <a:rPr lang="en-US" err="1"/>
              <a:t>Gummudala</a:t>
            </a:r>
            <a:endParaRPr lang="en-US"/>
          </a:p>
          <a:p>
            <a:pPr marL="0" lvl="0" indent="0" algn="r" rtl="0">
              <a:spcBef>
                <a:spcPts val="0"/>
              </a:spcBef>
              <a:spcAft>
                <a:spcPts val="0"/>
              </a:spcAft>
              <a:buClr>
                <a:schemeClr val="dk1"/>
              </a:buClr>
              <a:buSzPts val="1100"/>
              <a:buFont typeface="Arial"/>
              <a:buNone/>
            </a:pPr>
            <a:r>
              <a:rPr lang="en-US"/>
              <a:t>Meghana Darla</a:t>
            </a:r>
          </a:p>
          <a:p>
            <a:pPr marL="0" lvl="0" indent="0" algn="r" rtl="0">
              <a:spcBef>
                <a:spcPts val="0"/>
              </a:spcBef>
              <a:spcAft>
                <a:spcPts val="0"/>
              </a:spcAft>
              <a:buClr>
                <a:schemeClr val="dk1"/>
              </a:buClr>
              <a:buSzPts val="1100"/>
              <a:buFont typeface="Arial"/>
              <a:buNone/>
            </a:pPr>
            <a:r>
              <a:rPr lang="en-US"/>
              <a:t>Samantha Sanjeev</a:t>
            </a:r>
          </a:p>
          <a:p>
            <a:pPr marL="0" lvl="0" indent="0" algn="r" rtl="0">
              <a:spcBef>
                <a:spcPts val="0"/>
              </a:spcBef>
              <a:spcAft>
                <a:spcPts val="0"/>
              </a:spcAft>
              <a:buClr>
                <a:schemeClr val="dk1"/>
              </a:buClr>
              <a:buSzPts val="1100"/>
              <a:buFont typeface="Arial"/>
              <a:buNone/>
            </a:pPr>
            <a:r>
              <a:rPr lang="en-US"/>
              <a:t>Sanjana Rajan</a:t>
            </a:r>
            <a:endParaRPr/>
          </a:p>
        </p:txBody>
      </p:sp>
      <p:pic>
        <p:nvPicPr>
          <p:cNvPr id="870" name="Google Shape;870;p46"/>
          <p:cNvPicPr preferRelativeResize="0"/>
          <p:nvPr/>
        </p:nvPicPr>
        <p:blipFill>
          <a:blip r:embed="rId3">
            <a:alphaModFix/>
          </a:blip>
          <a:stretch>
            <a:fillRect/>
          </a:stretch>
        </p:blipFill>
        <p:spPr>
          <a:xfrm>
            <a:off x="5367850" y="1610101"/>
            <a:ext cx="2880101" cy="25368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grpSp>
        <p:nvGrpSpPr>
          <p:cNvPr id="500" name="Google Shape;500;p31"/>
          <p:cNvGrpSpPr/>
          <p:nvPr/>
        </p:nvGrpSpPr>
        <p:grpSpPr>
          <a:xfrm>
            <a:off x="2844195" y="1214193"/>
            <a:ext cx="3371950" cy="3561963"/>
            <a:chOff x="3185245" y="1214193"/>
            <a:chExt cx="3371950" cy="3561963"/>
          </a:xfrm>
        </p:grpSpPr>
        <p:sp>
          <p:nvSpPr>
            <p:cNvPr id="501" name="Google Shape;501;p31"/>
            <p:cNvSpPr/>
            <p:nvPr/>
          </p:nvSpPr>
          <p:spPr>
            <a:xfrm>
              <a:off x="5049171" y="2318192"/>
              <a:ext cx="1053300" cy="1053300"/>
            </a:xfrm>
            <a:prstGeom prst="ellipse">
              <a:avLst/>
            </a:prstGeom>
            <a:solidFill>
              <a:srgbClr val="00FFFF">
                <a:alpha val="45380"/>
              </a:srgbClr>
            </a:solidFill>
            <a:ln w="28575" cap="flat" cmpd="sng">
              <a:solidFill>
                <a:srgbClr val="00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2" name="Google Shape;502;p31"/>
            <p:cNvSpPr/>
            <p:nvPr/>
          </p:nvSpPr>
          <p:spPr>
            <a:xfrm>
              <a:off x="3900225" y="3177717"/>
              <a:ext cx="1053300" cy="1053300"/>
            </a:xfrm>
            <a:prstGeom prst="ellipse">
              <a:avLst/>
            </a:prstGeom>
            <a:solidFill>
              <a:srgbClr val="FFFFFF">
                <a:alpha val="43080"/>
              </a:srgbClr>
            </a:solidFill>
            <a:ln w="2857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3" name="Google Shape;503;p31"/>
            <p:cNvCxnSpPr/>
            <p:nvPr/>
          </p:nvCxnSpPr>
          <p:spPr>
            <a:xfrm rot="10800000">
              <a:off x="6102395" y="2855209"/>
              <a:ext cx="454800" cy="0"/>
            </a:xfrm>
            <a:prstGeom prst="straightConnector1">
              <a:avLst/>
            </a:prstGeom>
            <a:noFill/>
            <a:ln w="28575" cap="flat" cmpd="sng">
              <a:solidFill>
                <a:srgbClr val="00FFFF"/>
              </a:solidFill>
              <a:prstDash val="solid"/>
              <a:round/>
              <a:headEnd type="none" w="med" len="med"/>
              <a:tailEnd type="none" w="med" len="med"/>
            </a:ln>
          </p:spPr>
        </p:cxnSp>
        <p:cxnSp>
          <p:nvCxnSpPr>
            <p:cNvPr id="504" name="Google Shape;504;p31"/>
            <p:cNvCxnSpPr/>
            <p:nvPr/>
          </p:nvCxnSpPr>
          <p:spPr>
            <a:xfrm rot="10800000">
              <a:off x="4426821" y="4230755"/>
              <a:ext cx="0" cy="545400"/>
            </a:xfrm>
            <a:prstGeom prst="straightConnector1">
              <a:avLst/>
            </a:prstGeom>
            <a:noFill/>
            <a:ln w="28575" cap="flat" cmpd="sng">
              <a:solidFill>
                <a:srgbClr val="FFFFFF"/>
              </a:solidFill>
              <a:prstDash val="solid"/>
              <a:round/>
              <a:headEnd type="none" w="med" len="med"/>
              <a:tailEnd type="none" w="med" len="med"/>
            </a:ln>
          </p:spPr>
        </p:cxnSp>
        <p:grpSp>
          <p:nvGrpSpPr>
            <p:cNvPr id="505" name="Google Shape;505;p31"/>
            <p:cNvGrpSpPr/>
            <p:nvPr/>
          </p:nvGrpSpPr>
          <p:grpSpPr>
            <a:xfrm>
              <a:off x="3185245" y="2328599"/>
              <a:ext cx="1508100" cy="1053300"/>
              <a:chOff x="3185245" y="2328599"/>
              <a:chExt cx="1508100" cy="1053300"/>
            </a:xfrm>
          </p:grpSpPr>
          <p:sp>
            <p:nvSpPr>
              <p:cNvPr id="506" name="Google Shape;506;p31"/>
              <p:cNvSpPr/>
              <p:nvPr/>
            </p:nvSpPr>
            <p:spPr>
              <a:xfrm>
                <a:off x="3640045" y="2328599"/>
                <a:ext cx="1053300" cy="1053300"/>
              </a:xfrm>
              <a:prstGeom prst="ellipse">
                <a:avLst/>
              </a:prstGeom>
              <a:solidFill>
                <a:srgbClr val="11E4C1">
                  <a:alpha val="60000"/>
                </a:srgbClr>
              </a:solidFill>
              <a:ln w="28575" cap="flat" cmpd="sng">
                <a:solidFill>
                  <a:srgbClr val="11E4C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7" name="Google Shape;507;p31"/>
              <p:cNvCxnSpPr>
                <a:stCxn id="506" idx="2"/>
              </p:cNvCxnSpPr>
              <p:nvPr/>
            </p:nvCxnSpPr>
            <p:spPr>
              <a:xfrm rot="10800000">
                <a:off x="3185245" y="2855249"/>
                <a:ext cx="454800" cy="0"/>
              </a:xfrm>
              <a:prstGeom prst="straightConnector1">
                <a:avLst/>
              </a:prstGeom>
              <a:noFill/>
              <a:ln w="28575" cap="flat" cmpd="sng">
                <a:solidFill>
                  <a:srgbClr val="11E4C1"/>
                </a:solidFill>
                <a:prstDash val="solid"/>
                <a:round/>
                <a:headEnd type="none" w="med" len="med"/>
                <a:tailEnd type="none" w="med" len="med"/>
              </a:ln>
            </p:spPr>
          </p:cxnSp>
        </p:grpSp>
        <p:grpSp>
          <p:nvGrpSpPr>
            <p:cNvPr id="508" name="Google Shape;508;p31"/>
            <p:cNvGrpSpPr/>
            <p:nvPr/>
          </p:nvGrpSpPr>
          <p:grpSpPr>
            <a:xfrm>
              <a:off x="4793145" y="3177717"/>
              <a:ext cx="1053300" cy="1598438"/>
              <a:chOff x="4793145" y="3177717"/>
              <a:chExt cx="1053300" cy="1598438"/>
            </a:xfrm>
          </p:grpSpPr>
          <p:sp>
            <p:nvSpPr>
              <p:cNvPr id="509" name="Google Shape;509;p31"/>
              <p:cNvSpPr/>
              <p:nvPr/>
            </p:nvSpPr>
            <p:spPr>
              <a:xfrm>
                <a:off x="4793145" y="3177717"/>
                <a:ext cx="1053300" cy="1053300"/>
              </a:xfrm>
              <a:prstGeom prst="ellipse">
                <a:avLst/>
              </a:prstGeom>
              <a:solidFill>
                <a:srgbClr val="E613D5">
                  <a:alpha val="48850"/>
                </a:srgbClr>
              </a:solidFill>
              <a:ln w="28575" cap="flat" cmpd="sng">
                <a:solidFill>
                  <a:srgbClr val="E613D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0" name="Google Shape;510;p31"/>
              <p:cNvCxnSpPr/>
              <p:nvPr/>
            </p:nvCxnSpPr>
            <p:spPr>
              <a:xfrm rot="10800000">
                <a:off x="5319761" y="4230755"/>
                <a:ext cx="0" cy="545400"/>
              </a:xfrm>
              <a:prstGeom prst="straightConnector1">
                <a:avLst/>
              </a:prstGeom>
              <a:noFill/>
              <a:ln w="28575" cap="flat" cmpd="sng">
                <a:solidFill>
                  <a:srgbClr val="E613D5"/>
                </a:solidFill>
                <a:prstDash val="solid"/>
                <a:round/>
                <a:headEnd type="none" w="med" len="med"/>
                <a:tailEnd type="none" w="med" len="med"/>
              </a:ln>
            </p:spPr>
          </p:cxnSp>
        </p:grpSp>
        <p:grpSp>
          <p:nvGrpSpPr>
            <p:cNvPr id="511" name="Google Shape;511;p31"/>
            <p:cNvGrpSpPr/>
            <p:nvPr/>
          </p:nvGrpSpPr>
          <p:grpSpPr>
            <a:xfrm>
              <a:off x="4328997" y="1214193"/>
              <a:ext cx="1053300" cy="1607801"/>
              <a:chOff x="4328997" y="1214193"/>
              <a:chExt cx="1053300" cy="1607801"/>
            </a:xfrm>
          </p:grpSpPr>
          <p:sp>
            <p:nvSpPr>
              <p:cNvPr id="512" name="Google Shape;512;p31"/>
              <p:cNvSpPr/>
              <p:nvPr/>
            </p:nvSpPr>
            <p:spPr>
              <a:xfrm>
                <a:off x="4328997" y="1768693"/>
                <a:ext cx="1053300" cy="1053300"/>
              </a:xfrm>
              <a:prstGeom prst="ellipse">
                <a:avLst/>
              </a:prstGeom>
              <a:solidFill>
                <a:srgbClr val="7337D4">
                  <a:alpha val="80770"/>
                </a:srgbClr>
              </a:solidFill>
              <a:ln w="28575" cap="flat" cmpd="sng">
                <a:solidFill>
                  <a:srgbClr val="7337D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13" name="Google Shape;513;p31"/>
              <p:cNvCxnSpPr/>
              <p:nvPr/>
            </p:nvCxnSpPr>
            <p:spPr>
              <a:xfrm rot="10800000">
                <a:off x="4855597" y="1214193"/>
                <a:ext cx="0" cy="545400"/>
              </a:xfrm>
              <a:prstGeom prst="straightConnector1">
                <a:avLst/>
              </a:prstGeom>
              <a:noFill/>
              <a:ln w="28575" cap="flat" cmpd="sng">
                <a:solidFill>
                  <a:srgbClr val="7337D4"/>
                </a:solidFill>
                <a:prstDash val="solid"/>
                <a:round/>
                <a:headEnd type="none" w="med" len="med"/>
                <a:tailEnd type="none" w="med" len="med"/>
              </a:ln>
            </p:spPr>
          </p:cxnSp>
        </p:grpSp>
      </p:grpSp>
      <p:sp>
        <p:nvSpPr>
          <p:cNvPr id="514" name="Google Shape;514;p31"/>
          <p:cNvSpPr txBox="1">
            <a:spLocks noGrp="1"/>
          </p:cNvSpPr>
          <p:nvPr>
            <p:ph type="ctrTitle"/>
          </p:nvPr>
        </p:nvSpPr>
        <p:spPr>
          <a:xfrm>
            <a:off x="1441310" y="220515"/>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DELIVERABLES</a:t>
            </a:r>
          </a:p>
        </p:txBody>
      </p:sp>
      <p:sp>
        <p:nvSpPr>
          <p:cNvPr id="515" name="Google Shape;515;p31"/>
          <p:cNvSpPr/>
          <p:nvPr/>
        </p:nvSpPr>
        <p:spPr>
          <a:xfrm>
            <a:off x="4364490" y="2129636"/>
            <a:ext cx="331366" cy="329370"/>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5085428" y="2709991"/>
            <a:ext cx="334909" cy="308111"/>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1"/>
          <p:cNvGrpSpPr/>
          <p:nvPr/>
        </p:nvGrpSpPr>
        <p:grpSpPr>
          <a:xfrm>
            <a:off x="3938056" y="3562108"/>
            <a:ext cx="328695" cy="327823"/>
            <a:chOff x="-937025" y="2064750"/>
            <a:chExt cx="292225" cy="291450"/>
          </a:xfrm>
        </p:grpSpPr>
        <p:sp>
          <p:nvSpPr>
            <p:cNvPr id="518" name="Google Shape;518;p31"/>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31"/>
          <p:cNvGrpSpPr/>
          <p:nvPr/>
        </p:nvGrpSpPr>
        <p:grpSpPr>
          <a:xfrm>
            <a:off x="4824636" y="3558690"/>
            <a:ext cx="329566" cy="328695"/>
            <a:chOff x="-5635975" y="2757075"/>
            <a:chExt cx="293000" cy="292225"/>
          </a:xfrm>
        </p:grpSpPr>
        <p:sp>
          <p:nvSpPr>
            <p:cNvPr id="522" name="Google Shape;522;p31"/>
            <p:cNvSpPr/>
            <p:nvPr/>
          </p:nvSpPr>
          <p:spPr>
            <a:xfrm>
              <a:off x="-5635975" y="2757075"/>
              <a:ext cx="293000" cy="292225"/>
            </a:xfrm>
            <a:custGeom>
              <a:avLst/>
              <a:gdLst/>
              <a:ahLst/>
              <a:cxnLst/>
              <a:rect l="l" t="t" r="r" b="b"/>
              <a:pathLst>
                <a:path w="11720" h="11689" extrusionOk="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5584800" y="2790150"/>
              <a:ext cx="189850" cy="138050"/>
            </a:xfrm>
            <a:custGeom>
              <a:avLst/>
              <a:gdLst/>
              <a:ahLst/>
              <a:cxnLst/>
              <a:rect l="l" t="t" r="r" b="b"/>
              <a:pathLst>
                <a:path w="7594" h="5522" extrusionOk="0">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31"/>
          <p:cNvGrpSpPr/>
          <p:nvPr/>
        </p:nvGrpSpPr>
        <p:grpSpPr>
          <a:xfrm>
            <a:off x="3668050" y="2696613"/>
            <a:ext cx="334906" cy="334854"/>
            <a:chOff x="3552425" y="2640063"/>
            <a:chExt cx="334906" cy="334854"/>
          </a:xfrm>
        </p:grpSpPr>
        <p:sp>
          <p:nvSpPr>
            <p:cNvPr id="525" name="Google Shape;525;p31"/>
            <p:cNvSpPr/>
            <p:nvPr/>
          </p:nvSpPr>
          <p:spPr>
            <a:xfrm>
              <a:off x="3658260" y="2679985"/>
              <a:ext cx="123181" cy="112611"/>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526" name="Google Shape;526;p31"/>
            <p:cNvSpPr/>
            <p:nvPr/>
          </p:nvSpPr>
          <p:spPr>
            <a:xfrm>
              <a:off x="3552425" y="2640063"/>
              <a:ext cx="334906" cy="334854"/>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27" name="Google Shape;527;p31"/>
          <p:cNvSpPr txBox="1"/>
          <p:nvPr/>
        </p:nvSpPr>
        <p:spPr>
          <a:xfrm>
            <a:off x="2361651" y="4325299"/>
            <a:ext cx="1641300" cy="513600"/>
          </a:xfrm>
          <a:prstGeom prst="rect">
            <a:avLst/>
          </a:prstGeom>
          <a:noFill/>
          <a:ln>
            <a:noFill/>
          </a:ln>
        </p:spPr>
        <p:txBody>
          <a:bodyPr spcFirstLastPara="1" wrap="square" lIns="0" tIns="4775" rIns="0" bIns="0" anchor="t" anchorCtr="0">
            <a:noAutofit/>
          </a:bodyPr>
          <a:lstStyle/>
          <a:p>
            <a:pPr marL="0" marR="0" lvl="0" indent="0" algn="r" rtl="0">
              <a:lnSpc>
                <a:spcPct val="100000"/>
              </a:lnSpc>
              <a:spcBef>
                <a:spcPts val="0"/>
              </a:spcBef>
              <a:spcAft>
                <a:spcPts val="0"/>
              </a:spcAft>
              <a:buNone/>
            </a:pPr>
            <a:r>
              <a:rPr lang="en-US">
                <a:solidFill>
                  <a:srgbClr val="FFFFFF"/>
                </a:solidFill>
                <a:latin typeface="Barlow Semi Condensed Light" panose="00000406000000000000" pitchFamily="2" charset="0"/>
                <a:ea typeface="Saira Extra Condensed"/>
                <a:cs typeface="Saira Extra Condensed"/>
                <a:sym typeface="Saira Extra Condensed"/>
              </a:rPr>
              <a:t>Mental Health Support</a:t>
            </a:r>
            <a:endParaRPr lang="en-US">
              <a:solidFill>
                <a:srgbClr val="FFFFFF"/>
              </a:solidFill>
              <a:latin typeface="Barlow Semi Condensed Light" panose="00000406000000000000" pitchFamily="2" charset="0"/>
              <a:ea typeface="Barlow Semi Condensed Light"/>
              <a:cs typeface="Barlow Semi Condensed Light"/>
              <a:sym typeface="Barlow Semi Condensed Light"/>
            </a:endParaRPr>
          </a:p>
        </p:txBody>
      </p:sp>
      <p:sp>
        <p:nvSpPr>
          <p:cNvPr id="528" name="Google Shape;528;p31"/>
          <p:cNvSpPr txBox="1"/>
          <p:nvPr/>
        </p:nvSpPr>
        <p:spPr>
          <a:xfrm>
            <a:off x="4605124" y="1446930"/>
            <a:ext cx="2045100" cy="371100"/>
          </a:xfrm>
          <a:prstGeom prst="rect">
            <a:avLst/>
          </a:prstGeom>
          <a:noFill/>
          <a:ln>
            <a:noFill/>
          </a:ln>
        </p:spPr>
        <p:txBody>
          <a:bodyPr spcFirstLastPara="1" wrap="square" lIns="0" tIns="4775" rIns="0" bIns="0" anchor="t" anchorCtr="0">
            <a:noAutofit/>
          </a:bodyPr>
          <a:lstStyle/>
          <a:p>
            <a:pPr marL="0" marR="0" lvl="0" indent="0" algn="l" rtl="0">
              <a:lnSpc>
                <a:spcPct val="100000"/>
              </a:lnSpc>
              <a:spcBef>
                <a:spcPts val="0"/>
              </a:spcBef>
              <a:spcAft>
                <a:spcPts val="0"/>
              </a:spcAft>
              <a:buNone/>
            </a:pPr>
            <a:r>
              <a:rPr lang="en-US">
                <a:solidFill>
                  <a:srgbClr val="FFFFFF"/>
                </a:solidFill>
                <a:latin typeface="Barlow Semi Condensed Light" panose="00000406000000000000" pitchFamily="2" charset="0"/>
                <a:ea typeface="Saira Extra Condensed"/>
                <a:cs typeface="Saira Extra Condensed"/>
                <a:sym typeface="Saira Extra Condensed"/>
              </a:rPr>
              <a:t>Personalized Connections</a:t>
            </a:r>
          </a:p>
        </p:txBody>
      </p:sp>
      <p:sp>
        <p:nvSpPr>
          <p:cNvPr id="529" name="Google Shape;529;p31"/>
          <p:cNvSpPr txBox="1"/>
          <p:nvPr/>
        </p:nvSpPr>
        <p:spPr>
          <a:xfrm>
            <a:off x="6359075" y="2709991"/>
            <a:ext cx="1486500" cy="475500"/>
          </a:xfrm>
          <a:prstGeom prst="rect">
            <a:avLst/>
          </a:prstGeom>
          <a:noFill/>
          <a:ln>
            <a:noFill/>
          </a:ln>
        </p:spPr>
        <p:txBody>
          <a:bodyPr spcFirstLastPara="1" wrap="square" lIns="0" tIns="4775" rIns="0" bIns="0" anchor="t" anchorCtr="0">
            <a:noAutofit/>
          </a:bodyPr>
          <a:lstStyle/>
          <a:p>
            <a:pPr marL="0" marR="0" lvl="0" indent="0" algn="l" rtl="0">
              <a:lnSpc>
                <a:spcPct val="100000"/>
              </a:lnSpc>
              <a:spcBef>
                <a:spcPts val="0"/>
              </a:spcBef>
              <a:spcAft>
                <a:spcPts val="0"/>
              </a:spcAft>
              <a:buNone/>
            </a:pPr>
            <a:r>
              <a:rPr lang="en-US">
                <a:solidFill>
                  <a:srgbClr val="FFFFFF"/>
                </a:solidFill>
                <a:latin typeface="Barlow Semi Condensed Light" panose="00000406000000000000" pitchFamily="2" charset="0"/>
                <a:ea typeface="Saira Extra Condensed"/>
                <a:cs typeface="Saira Extra Condensed"/>
                <a:sym typeface="Saira Extra Condensed"/>
              </a:rPr>
              <a:t>AI-Powered Matching</a:t>
            </a:r>
            <a:endParaRPr lang="en-US" sz="1050">
              <a:solidFill>
                <a:srgbClr val="FFFFFF"/>
              </a:solidFill>
              <a:latin typeface="Barlow Semi Condensed Light" panose="00000406000000000000" pitchFamily="2" charset="0"/>
              <a:ea typeface="Barlow Semi Condensed Light"/>
              <a:cs typeface="Barlow Semi Condensed Light"/>
              <a:sym typeface="Barlow Semi Condensed Light"/>
            </a:endParaRPr>
          </a:p>
        </p:txBody>
      </p:sp>
      <p:sp>
        <p:nvSpPr>
          <p:cNvPr id="530" name="Google Shape;530;p31"/>
          <p:cNvSpPr txBox="1"/>
          <p:nvPr/>
        </p:nvSpPr>
        <p:spPr>
          <a:xfrm>
            <a:off x="5047323" y="4332725"/>
            <a:ext cx="2120641" cy="475500"/>
          </a:xfrm>
          <a:prstGeom prst="rect">
            <a:avLst/>
          </a:prstGeom>
          <a:noFill/>
          <a:ln>
            <a:noFill/>
          </a:ln>
        </p:spPr>
        <p:txBody>
          <a:bodyPr spcFirstLastPara="1" wrap="square" lIns="0" tIns="4775" rIns="0" bIns="0" anchor="t" anchorCtr="0">
            <a:noAutofit/>
          </a:bodyPr>
          <a:lstStyle/>
          <a:p>
            <a:pPr marL="0" marR="0" lvl="0" indent="0" algn="l" rtl="0">
              <a:lnSpc>
                <a:spcPct val="100000"/>
              </a:lnSpc>
              <a:spcBef>
                <a:spcPts val="0"/>
              </a:spcBef>
              <a:spcAft>
                <a:spcPts val="0"/>
              </a:spcAft>
              <a:buNone/>
            </a:pPr>
            <a:r>
              <a:rPr lang="en-US" sz="1200">
                <a:solidFill>
                  <a:srgbClr val="FFFFFF"/>
                </a:solidFill>
                <a:latin typeface="Barlow Semi Condensed Light" panose="00000406000000000000" pitchFamily="2" charset="0"/>
                <a:ea typeface="Saira Extra Condensed"/>
                <a:cs typeface="Saira Extra Condensed"/>
                <a:sym typeface="Saira Extra Condensed"/>
              </a:rPr>
              <a:t> Engaging Social Interaction</a:t>
            </a:r>
            <a:endParaRPr lang="en-US" sz="1000">
              <a:solidFill>
                <a:srgbClr val="FFFFFF"/>
              </a:solidFill>
              <a:latin typeface="Barlow Semi Condensed Light" panose="00000406000000000000" pitchFamily="2" charset="0"/>
              <a:ea typeface="Barlow Semi Condensed Light"/>
              <a:cs typeface="Barlow Semi Condensed Light"/>
              <a:sym typeface="Barlow Semi Condensed Light"/>
            </a:endParaRPr>
          </a:p>
        </p:txBody>
      </p:sp>
      <p:sp>
        <p:nvSpPr>
          <p:cNvPr id="531" name="Google Shape;531;p31"/>
          <p:cNvSpPr txBox="1"/>
          <p:nvPr/>
        </p:nvSpPr>
        <p:spPr>
          <a:xfrm>
            <a:off x="2391306" y="2369342"/>
            <a:ext cx="850292" cy="475500"/>
          </a:xfrm>
          <a:prstGeom prst="rect">
            <a:avLst/>
          </a:prstGeom>
          <a:noFill/>
          <a:ln>
            <a:noFill/>
          </a:ln>
        </p:spPr>
        <p:txBody>
          <a:bodyPr spcFirstLastPara="1" wrap="square" lIns="0" tIns="4775" rIns="0" bIns="0" anchor="t" anchorCtr="0">
            <a:noAutofit/>
          </a:bodyPr>
          <a:lstStyle/>
          <a:p>
            <a:pPr marL="0" marR="0" lvl="0" indent="0" algn="r" rtl="0">
              <a:lnSpc>
                <a:spcPct val="100000"/>
              </a:lnSpc>
              <a:spcBef>
                <a:spcPts val="0"/>
              </a:spcBef>
              <a:spcAft>
                <a:spcPts val="0"/>
              </a:spcAft>
              <a:buNone/>
            </a:pPr>
            <a:r>
              <a:rPr lang="en-US">
                <a:solidFill>
                  <a:srgbClr val="FFFFFF"/>
                </a:solidFill>
                <a:latin typeface="Barlow Semi Condensed Light"/>
                <a:ea typeface="Barlow Semi Condensed Light"/>
                <a:cs typeface="Saira Extra Condensed" panose="020B0604020202020204" charset="0"/>
                <a:sym typeface="Barlow Semi Condensed Light"/>
              </a:rPr>
              <a:t>Cultural Exchange</a:t>
            </a:r>
            <a:endParaRPr>
              <a:solidFill>
                <a:srgbClr val="FFFFFF"/>
              </a:solidFill>
              <a:latin typeface="Barlow Semi Condensed Light"/>
              <a:ea typeface="Barlow Semi Condensed Light"/>
              <a:cs typeface="Saira Extra Condensed" panose="020B0604020202020204" charset="0"/>
              <a:sym typeface="Barlow Semi Condensed Light"/>
            </a:endParaRPr>
          </a:p>
        </p:txBody>
      </p:sp>
      <p:pic>
        <p:nvPicPr>
          <p:cNvPr id="3" name="Picture 4" descr="TalkCampus">
            <a:extLst>
              <a:ext uri="{FF2B5EF4-FFF2-40B4-BE49-F238E27FC236}">
                <a16:creationId xmlns:a16="http://schemas.microsoft.com/office/drawing/2014/main" id="{BE15779A-BC62-ECF8-1651-BAAD00DA7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237" t="4369" r="38729" b="23616"/>
          <a:stretch/>
        </p:blipFill>
        <p:spPr bwMode="auto">
          <a:xfrm>
            <a:off x="346872" y="643466"/>
            <a:ext cx="2014779" cy="37040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descr="TalkCampus App | Trinity Western University">
            <a:extLst>
              <a:ext uri="{FF2B5EF4-FFF2-40B4-BE49-F238E27FC236}">
                <a16:creationId xmlns:a16="http://schemas.microsoft.com/office/drawing/2014/main" id="{806CD5FA-B695-5B5A-128F-7547A3D4E89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537" t="8839" r="40213"/>
          <a:stretch/>
        </p:blipFill>
        <p:spPr bwMode="auto">
          <a:xfrm>
            <a:off x="7550188" y="-100743"/>
            <a:ext cx="1695505" cy="26049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39"/>
          <p:cNvSpPr txBox="1">
            <a:spLocks noGrp="1"/>
          </p:cNvSpPr>
          <p:nvPr>
            <p:ph type="ctrTitle"/>
          </p:nvPr>
        </p:nvSpPr>
        <p:spPr>
          <a:xfrm>
            <a:off x="-15498" y="23373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STRATEGY</a:t>
            </a:r>
            <a:endParaRPr/>
          </a:p>
        </p:txBody>
      </p:sp>
      <p:cxnSp>
        <p:nvCxnSpPr>
          <p:cNvPr id="739" name="Google Shape;739;p39"/>
          <p:cNvCxnSpPr>
            <a:cxnSpLocks/>
          </p:cNvCxnSpPr>
          <p:nvPr/>
        </p:nvCxnSpPr>
        <p:spPr>
          <a:xfrm>
            <a:off x="4566725" y="1158004"/>
            <a:ext cx="5275" cy="3537982"/>
          </a:xfrm>
          <a:prstGeom prst="straightConnector1">
            <a:avLst/>
          </a:prstGeom>
          <a:noFill/>
          <a:ln w="19050" cap="flat" cmpd="sng">
            <a:solidFill>
              <a:srgbClr val="FFFFFF"/>
            </a:solidFill>
            <a:prstDash val="solid"/>
            <a:round/>
            <a:headEnd type="none" w="med" len="med"/>
            <a:tailEnd type="none" w="med" len="med"/>
          </a:ln>
        </p:spPr>
      </p:cxnSp>
      <p:grpSp>
        <p:nvGrpSpPr>
          <p:cNvPr id="740" name="Google Shape;740;p39"/>
          <p:cNvGrpSpPr/>
          <p:nvPr/>
        </p:nvGrpSpPr>
        <p:grpSpPr>
          <a:xfrm>
            <a:off x="1437114" y="1461979"/>
            <a:ext cx="3162014" cy="524000"/>
            <a:chOff x="1437114" y="2167150"/>
            <a:chExt cx="3162014" cy="524000"/>
          </a:xfrm>
        </p:grpSpPr>
        <p:sp>
          <p:nvSpPr>
            <p:cNvPr id="741" name="Google Shape;741;p39"/>
            <p:cNvSpPr/>
            <p:nvPr/>
          </p:nvSpPr>
          <p:spPr>
            <a:xfrm>
              <a:off x="1437114" y="2167150"/>
              <a:ext cx="1092300" cy="424500"/>
            </a:xfrm>
            <a:prstGeom prst="rect">
              <a:avLst/>
            </a:prstGeom>
            <a:solidFill>
              <a:srgbClr val="E613D5">
                <a:alpha val="35380"/>
              </a:srgbClr>
            </a:solidFill>
            <a:ln w="19050" cap="flat" cmpd="sng">
              <a:solidFill>
                <a:srgbClr val="E613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2" name="Google Shape;742;p39"/>
            <p:cNvCxnSpPr/>
            <p:nvPr/>
          </p:nvCxnSpPr>
          <p:spPr>
            <a:xfrm rot="10800000">
              <a:off x="2131929" y="2691150"/>
              <a:ext cx="2467200" cy="0"/>
            </a:xfrm>
            <a:prstGeom prst="straightConnector1">
              <a:avLst/>
            </a:prstGeom>
            <a:noFill/>
            <a:ln w="19050" cap="flat" cmpd="sng">
              <a:solidFill>
                <a:srgbClr val="E613D5"/>
              </a:solidFill>
              <a:prstDash val="solid"/>
              <a:round/>
              <a:headEnd type="diamond" w="med" len="med"/>
              <a:tailEnd type="none" w="med" len="med"/>
            </a:ln>
          </p:spPr>
        </p:cxnSp>
      </p:grpSp>
      <p:grpSp>
        <p:nvGrpSpPr>
          <p:cNvPr id="743" name="Google Shape;743;p39"/>
          <p:cNvGrpSpPr/>
          <p:nvPr/>
        </p:nvGrpSpPr>
        <p:grpSpPr>
          <a:xfrm>
            <a:off x="1437050" y="2447664"/>
            <a:ext cx="3162079" cy="523989"/>
            <a:chOff x="1437050" y="3145086"/>
            <a:chExt cx="3162079" cy="523989"/>
          </a:xfrm>
        </p:grpSpPr>
        <p:sp>
          <p:nvSpPr>
            <p:cNvPr id="744" name="Google Shape;744;p39"/>
            <p:cNvSpPr/>
            <p:nvPr/>
          </p:nvSpPr>
          <p:spPr>
            <a:xfrm rot="10800000" flipH="1">
              <a:off x="1437050" y="3244575"/>
              <a:ext cx="1092300" cy="424500"/>
            </a:xfrm>
            <a:prstGeom prst="rect">
              <a:avLst/>
            </a:prstGeom>
            <a:solidFill>
              <a:srgbClr val="7337D4">
                <a:alpha val="80770"/>
              </a:srgbClr>
            </a:solidFill>
            <a:ln w="19050" cap="flat" cmpd="sng">
              <a:solidFill>
                <a:srgbClr val="7337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5" name="Google Shape;745;p39"/>
            <p:cNvCxnSpPr/>
            <p:nvPr/>
          </p:nvCxnSpPr>
          <p:spPr>
            <a:xfrm rot="10800000">
              <a:off x="2131929" y="3145086"/>
              <a:ext cx="2467200" cy="0"/>
            </a:xfrm>
            <a:prstGeom prst="straightConnector1">
              <a:avLst/>
            </a:prstGeom>
            <a:noFill/>
            <a:ln w="19050" cap="flat" cmpd="sng">
              <a:solidFill>
                <a:srgbClr val="7337D4"/>
              </a:solidFill>
              <a:prstDash val="solid"/>
              <a:round/>
              <a:headEnd type="diamond" w="med" len="med"/>
              <a:tailEnd type="none" w="med" len="med"/>
            </a:ln>
          </p:spPr>
        </p:cxnSp>
      </p:grpSp>
      <p:grpSp>
        <p:nvGrpSpPr>
          <p:cNvPr id="746" name="Google Shape;746;p39"/>
          <p:cNvGrpSpPr/>
          <p:nvPr/>
        </p:nvGrpSpPr>
        <p:grpSpPr>
          <a:xfrm>
            <a:off x="4524501" y="2666867"/>
            <a:ext cx="3182385" cy="524000"/>
            <a:chOff x="4524501" y="3372038"/>
            <a:chExt cx="3182385" cy="524000"/>
          </a:xfrm>
        </p:grpSpPr>
        <p:sp>
          <p:nvSpPr>
            <p:cNvPr id="747" name="Google Shape;747;p39"/>
            <p:cNvSpPr/>
            <p:nvPr/>
          </p:nvSpPr>
          <p:spPr>
            <a:xfrm rot="10800000">
              <a:off x="6614586" y="3471538"/>
              <a:ext cx="1092300" cy="424500"/>
            </a:xfrm>
            <a:prstGeom prst="rect">
              <a:avLst/>
            </a:prstGeom>
            <a:solidFill>
              <a:srgbClr val="00FFFF">
                <a:alpha val="45380"/>
              </a:srgbClr>
            </a:solidFill>
            <a:ln w="1905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8" name="Google Shape;748;p39"/>
            <p:cNvCxnSpPr/>
            <p:nvPr/>
          </p:nvCxnSpPr>
          <p:spPr>
            <a:xfrm>
              <a:off x="4524501" y="3372038"/>
              <a:ext cx="2467200" cy="0"/>
            </a:xfrm>
            <a:prstGeom prst="straightConnector1">
              <a:avLst/>
            </a:prstGeom>
            <a:noFill/>
            <a:ln w="19050" cap="flat" cmpd="sng">
              <a:solidFill>
                <a:srgbClr val="00FFFF"/>
              </a:solidFill>
              <a:prstDash val="solid"/>
              <a:round/>
              <a:headEnd type="diamond" w="med" len="med"/>
              <a:tailEnd type="none" w="med" len="med"/>
            </a:ln>
          </p:spPr>
        </p:cxnSp>
      </p:grpSp>
      <p:grpSp>
        <p:nvGrpSpPr>
          <p:cNvPr id="749" name="Google Shape;749;p39"/>
          <p:cNvGrpSpPr/>
          <p:nvPr/>
        </p:nvGrpSpPr>
        <p:grpSpPr>
          <a:xfrm>
            <a:off x="4524501" y="1688942"/>
            <a:ext cx="3182449" cy="523989"/>
            <a:chOff x="4524501" y="2394113"/>
            <a:chExt cx="3182449" cy="523989"/>
          </a:xfrm>
        </p:grpSpPr>
        <p:sp>
          <p:nvSpPr>
            <p:cNvPr id="750" name="Google Shape;750;p39"/>
            <p:cNvSpPr/>
            <p:nvPr/>
          </p:nvSpPr>
          <p:spPr>
            <a:xfrm flipH="1">
              <a:off x="6614650" y="2394113"/>
              <a:ext cx="1092300" cy="424500"/>
            </a:xfrm>
            <a:prstGeom prst="rect">
              <a:avLst/>
            </a:prstGeom>
            <a:solidFill>
              <a:srgbClr val="44C4BF"/>
            </a:solidFill>
            <a:ln w="19050" cap="flat" cmpd="sng">
              <a:solidFill>
                <a:srgbClr val="11E4C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1" name="Google Shape;751;p39"/>
            <p:cNvCxnSpPr/>
            <p:nvPr/>
          </p:nvCxnSpPr>
          <p:spPr>
            <a:xfrm>
              <a:off x="4524501" y="2918102"/>
              <a:ext cx="2467200" cy="0"/>
            </a:xfrm>
            <a:prstGeom prst="straightConnector1">
              <a:avLst/>
            </a:prstGeom>
            <a:noFill/>
            <a:ln w="19050" cap="flat" cmpd="sng">
              <a:solidFill>
                <a:srgbClr val="11E4C1"/>
              </a:solidFill>
              <a:prstDash val="solid"/>
              <a:round/>
              <a:headEnd type="diamond" w="med" len="med"/>
              <a:tailEnd type="none" w="med" len="med"/>
            </a:ln>
          </p:spPr>
        </p:cxnSp>
      </p:grpSp>
      <p:sp>
        <p:nvSpPr>
          <p:cNvPr id="752" name="Google Shape;752;p39"/>
          <p:cNvSpPr txBox="1"/>
          <p:nvPr/>
        </p:nvSpPr>
        <p:spPr>
          <a:xfrm>
            <a:off x="1534400" y="1481779"/>
            <a:ext cx="897600"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s" sz="1800">
                <a:solidFill>
                  <a:srgbClr val="FFFFFF"/>
                </a:solidFill>
                <a:latin typeface="Saira ExtraCondensed Medium"/>
                <a:ea typeface="Saira ExtraCondensed Medium"/>
                <a:cs typeface="Saira ExtraCondensed Medium"/>
                <a:sym typeface="Saira ExtraCondensed Medium"/>
              </a:rPr>
              <a:t>Initiation</a:t>
            </a:r>
            <a:endParaRPr sz="1800">
              <a:solidFill>
                <a:srgbClr val="FFFFFF"/>
              </a:solidFill>
              <a:latin typeface="Saira ExtraCondensed Medium"/>
              <a:ea typeface="Saira ExtraCondensed Medium"/>
              <a:cs typeface="Saira ExtraCondensed Medium"/>
              <a:sym typeface="Saira ExtraCondensed Medium"/>
            </a:endParaRPr>
          </a:p>
        </p:txBody>
      </p:sp>
      <p:sp>
        <p:nvSpPr>
          <p:cNvPr id="753" name="Google Shape;753;p39"/>
          <p:cNvSpPr txBox="1"/>
          <p:nvPr/>
        </p:nvSpPr>
        <p:spPr>
          <a:xfrm>
            <a:off x="6711988" y="1708754"/>
            <a:ext cx="897600"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s" sz="1800">
                <a:solidFill>
                  <a:srgbClr val="FFFFFF"/>
                </a:solidFill>
                <a:latin typeface="Saira ExtraCondensed Medium"/>
                <a:ea typeface="Saira ExtraCondensed Medium"/>
                <a:cs typeface="Saira ExtraCondensed Medium"/>
                <a:sym typeface="Saira ExtraCondensed Medium"/>
              </a:rPr>
              <a:t>Planning</a:t>
            </a:r>
            <a:endParaRPr sz="1800">
              <a:solidFill>
                <a:srgbClr val="FFFFFF"/>
              </a:solidFill>
              <a:latin typeface="Saira ExtraCondensed Medium"/>
              <a:ea typeface="Saira ExtraCondensed Medium"/>
              <a:cs typeface="Saira ExtraCondensed Medium"/>
              <a:sym typeface="Saira ExtraCondensed Medium"/>
            </a:endParaRPr>
          </a:p>
        </p:txBody>
      </p:sp>
      <p:sp>
        <p:nvSpPr>
          <p:cNvPr id="754" name="Google Shape;754;p39"/>
          <p:cNvSpPr txBox="1"/>
          <p:nvPr/>
        </p:nvSpPr>
        <p:spPr>
          <a:xfrm>
            <a:off x="1534463" y="2559204"/>
            <a:ext cx="897600"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s" sz="1800">
                <a:solidFill>
                  <a:srgbClr val="FFFFFF"/>
                </a:solidFill>
                <a:latin typeface="Saira ExtraCondensed Medium"/>
                <a:ea typeface="Saira ExtraCondensed Medium"/>
                <a:cs typeface="Saira ExtraCondensed Medium"/>
                <a:sym typeface="Saira ExtraCondensed Medium"/>
              </a:rPr>
              <a:t>Execution</a:t>
            </a:r>
            <a:endParaRPr sz="1800">
              <a:solidFill>
                <a:srgbClr val="FFFFFF"/>
              </a:solidFill>
              <a:latin typeface="Saira ExtraCondensed Medium"/>
              <a:ea typeface="Saira ExtraCondensed Medium"/>
              <a:cs typeface="Saira ExtraCondensed Medium"/>
              <a:sym typeface="Saira ExtraCondensed Medium"/>
            </a:endParaRPr>
          </a:p>
        </p:txBody>
      </p:sp>
      <p:sp>
        <p:nvSpPr>
          <p:cNvPr id="755" name="Google Shape;755;p39"/>
          <p:cNvSpPr txBox="1"/>
          <p:nvPr/>
        </p:nvSpPr>
        <p:spPr>
          <a:xfrm>
            <a:off x="6711988" y="2786179"/>
            <a:ext cx="897600"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s" sz="1800">
                <a:solidFill>
                  <a:srgbClr val="FFFFFF"/>
                </a:solidFill>
                <a:latin typeface="Saira ExtraCondensed Medium"/>
                <a:ea typeface="Saira ExtraCondensed Medium"/>
                <a:cs typeface="Saira ExtraCondensed Medium"/>
                <a:sym typeface="Saira ExtraCondensed Medium"/>
              </a:rPr>
              <a:t>Monitor</a:t>
            </a:r>
            <a:endParaRPr sz="1800">
              <a:solidFill>
                <a:srgbClr val="FFFFFF"/>
              </a:solidFill>
              <a:latin typeface="Saira ExtraCondensed Medium"/>
              <a:ea typeface="Saira ExtraCondensed Medium"/>
              <a:cs typeface="Saira ExtraCondensed Medium"/>
              <a:sym typeface="Saira ExtraCondensed Medium"/>
            </a:endParaRPr>
          </a:p>
        </p:txBody>
      </p:sp>
      <p:sp>
        <p:nvSpPr>
          <p:cNvPr id="756" name="Google Shape;756;p39"/>
          <p:cNvSpPr txBox="1"/>
          <p:nvPr/>
        </p:nvSpPr>
        <p:spPr>
          <a:xfrm>
            <a:off x="2431999" y="2703925"/>
            <a:ext cx="2155984" cy="38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US">
                <a:solidFill>
                  <a:srgbClr val="FFFFFF"/>
                </a:solidFill>
                <a:latin typeface="Saira Extra Condensed" panose="020B0604020202020204" charset="0"/>
                <a:ea typeface="Barlow Semi Condensed"/>
                <a:cs typeface="Saira Extra Condensed" panose="020B0604020202020204" charset="0"/>
                <a:sym typeface="Barlow Semi Condensed"/>
              </a:rPr>
              <a:t>Development and Implementation: </a:t>
            </a:r>
          </a:p>
          <a:p>
            <a:pPr marL="0" lvl="0" indent="0" algn="r" rtl="0">
              <a:spcBef>
                <a:spcPts val="0"/>
              </a:spcBef>
              <a:spcAft>
                <a:spcPts val="0"/>
              </a:spcAft>
              <a:buClr>
                <a:srgbClr val="000000"/>
              </a:buClr>
              <a:buSzPts val="1100"/>
              <a:buFont typeface="Arial"/>
              <a:buNone/>
            </a:pPr>
            <a:r>
              <a:rPr lang="en-US">
                <a:solidFill>
                  <a:srgbClr val="FFFFFF"/>
                </a:solidFill>
                <a:latin typeface="Saira Extra Condensed" panose="020B0604020202020204" charset="0"/>
                <a:ea typeface="Barlow Semi Condensed"/>
                <a:cs typeface="Saira Extra Condensed" panose="020B0604020202020204" charset="0"/>
                <a:sym typeface="Barlow Semi Condensed"/>
              </a:rPr>
              <a:t>Actively develop the app with  features like AI-Matching, chat, and cultural exchange.</a:t>
            </a:r>
          </a:p>
        </p:txBody>
      </p:sp>
      <p:sp>
        <p:nvSpPr>
          <p:cNvPr id="757" name="Google Shape;757;p39"/>
          <p:cNvSpPr txBox="1"/>
          <p:nvPr/>
        </p:nvSpPr>
        <p:spPr>
          <a:xfrm>
            <a:off x="4576473" y="2923128"/>
            <a:ext cx="2086167"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FFFFFF"/>
                </a:solidFill>
                <a:latin typeface="Saira Extra Condensed" panose="020B0604020202020204" charset="0"/>
                <a:ea typeface="Barlow Semi Condensed"/>
                <a:cs typeface="Saira Extra Condensed" panose="020B0604020202020204" charset="0"/>
                <a:sym typeface="Barlow Semi Condensed"/>
              </a:rPr>
              <a:t>Progress Monitoring: </a:t>
            </a:r>
          </a:p>
          <a:p>
            <a:pPr marL="0" lvl="0" indent="0" algn="l" rtl="0">
              <a:spcBef>
                <a:spcPts val="0"/>
              </a:spcBef>
              <a:spcAft>
                <a:spcPts val="0"/>
              </a:spcAft>
              <a:buNone/>
            </a:pPr>
            <a:r>
              <a:rPr lang="en-US">
                <a:solidFill>
                  <a:srgbClr val="FFFFFF"/>
                </a:solidFill>
                <a:latin typeface="Saira Extra Condensed" panose="020B0604020202020204" charset="0"/>
                <a:ea typeface="Barlow Semi Condensed"/>
                <a:cs typeface="Saira Extra Condensed" panose="020B0604020202020204" charset="0"/>
                <a:sym typeface="Barlow Semi Condensed"/>
              </a:rPr>
              <a:t>Continuously monitor development progress to stay on schedule and within budget.</a:t>
            </a:r>
          </a:p>
        </p:txBody>
      </p:sp>
      <p:sp>
        <p:nvSpPr>
          <p:cNvPr id="758" name="Google Shape;758;p39"/>
          <p:cNvSpPr txBox="1"/>
          <p:nvPr/>
        </p:nvSpPr>
        <p:spPr>
          <a:xfrm>
            <a:off x="2151171" y="1465084"/>
            <a:ext cx="2444544" cy="38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solidFill>
                  <a:srgbClr val="FFFFFF"/>
                </a:solidFill>
                <a:latin typeface="Saira Extra Condensed" panose="020B0604020202020204" charset="0"/>
                <a:ea typeface="Barlow Semi Condensed"/>
                <a:cs typeface="Saira Extra Condensed" panose="020B0604020202020204" charset="0"/>
                <a:sym typeface="Barlow Semi Condensed"/>
              </a:rPr>
              <a:t>Information Gathering: </a:t>
            </a:r>
          </a:p>
          <a:p>
            <a:pPr marL="0" lvl="0" indent="0" algn="r" rtl="0">
              <a:spcBef>
                <a:spcPts val="0"/>
              </a:spcBef>
              <a:spcAft>
                <a:spcPts val="0"/>
              </a:spcAft>
              <a:buNone/>
            </a:pPr>
            <a:r>
              <a:rPr lang="en-US">
                <a:solidFill>
                  <a:srgbClr val="FFFFFF"/>
                </a:solidFill>
                <a:latin typeface="Saira Extra Condensed" panose="020B0604020202020204" charset="0"/>
                <a:ea typeface="Barlow Semi Condensed"/>
                <a:cs typeface="Saira Extra Condensed" panose="020B0604020202020204" charset="0"/>
                <a:sym typeface="Barlow Semi Condensed"/>
              </a:rPr>
              <a:t>Conduct surveys and collect data to understand user needs</a:t>
            </a:r>
          </a:p>
        </p:txBody>
      </p:sp>
      <p:sp>
        <p:nvSpPr>
          <p:cNvPr id="759" name="Google Shape;759;p39"/>
          <p:cNvSpPr txBox="1"/>
          <p:nvPr/>
        </p:nvSpPr>
        <p:spPr>
          <a:xfrm>
            <a:off x="4567493" y="1702580"/>
            <a:ext cx="2100422"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FFFFFF"/>
                </a:solidFill>
                <a:latin typeface="Saira Extra Condensed" panose="020B0604020202020204" charset="0"/>
                <a:ea typeface="Barlow Semi Condensed"/>
                <a:cs typeface="Saira Extra Condensed" panose="020B0604020202020204" charset="0"/>
                <a:sym typeface="Barlow Semi Condensed"/>
              </a:rPr>
              <a:t>Design and Team Formation:</a:t>
            </a:r>
          </a:p>
          <a:p>
            <a:pPr marL="0" lvl="0" indent="0" algn="l" rtl="0">
              <a:spcBef>
                <a:spcPts val="0"/>
              </a:spcBef>
              <a:spcAft>
                <a:spcPts val="0"/>
              </a:spcAft>
              <a:buNone/>
            </a:pPr>
            <a:r>
              <a:rPr lang="en-US">
                <a:solidFill>
                  <a:srgbClr val="FFFFFF"/>
                </a:solidFill>
                <a:latin typeface="Saira Extra Condensed" panose="020B0604020202020204" charset="0"/>
                <a:ea typeface="Barlow Semi Condensed"/>
                <a:cs typeface="Saira Extra Condensed" panose="020B0604020202020204" charset="0"/>
                <a:sym typeface="Barlow Semi Condensed"/>
              </a:rPr>
              <a:t>Collaborate with a UI/UX designer and form the development team</a:t>
            </a:r>
          </a:p>
        </p:txBody>
      </p:sp>
      <p:grpSp>
        <p:nvGrpSpPr>
          <p:cNvPr id="3" name="Google Shape;740;p39">
            <a:extLst>
              <a:ext uri="{FF2B5EF4-FFF2-40B4-BE49-F238E27FC236}">
                <a16:creationId xmlns:a16="http://schemas.microsoft.com/office/drawing/2014/main" id="{E6408E2D-9220-7590-6BD7-EEA078B3D934}"/>
              </a:ext>
            </a:extLst>
          </p:cNvPr>
          <p:cNvGrpSpPr/>
          <p:nvPr/>
        </p:nvGrpSpPr>
        <p:grpSpPr>
          <a:xfrm>
            <a:off x="1437115" y="3429820"/>
            <a:ext cx="3162014" cy="524000"/>
            <a:chOff x="1437114" y="2167150"/>
            <a:chExt cx="3162014" cy="524000"/>
          </a:xfrm>
        </p:grpSpPr>
        <p:sp>
          <p:nvSpPr>
            <p:cNvPr id="4" name="Google Shape;741;p39">
              <a:extLst>
                <a:ext uri="{FF2B5EF4-FFF2-40B4-BE49-F238E27FC236}">
                  <a16:creationId xmlns:a16="http://schemas.microsoft.com/office/drawing/2014/main" id="{637D0BF5-A438-54AC-3543-0B58DF04C23E}"/>
                </a:ext>
              </a:extLst>
            </p:cNvPr>
            <p:cNvSpPr/>
            <p:nvPr/>
          </p:nvSpPr>
          <p:spPr>
            <a:xfrm>
              <a:off x="1437114" y="2167150"/>
              <a:ext cx="1092300" cy="424500"/>
            </a:xfrm>
            <a:prstGeom prst="rect">
              <a:avLst/>
            </a:prstGeom>
            <a:solidFill>
              <a:srgbClr val="E613D5">
                <a:alpha val="35380"/>
              </a:srgbClr>
            </a:solidFill>
            <a:ln w="19050" cap="flat" cmpd="sng">
              <a:solidFill>
                <a:srgbClr val="E613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FFFFFF"/>
                </a:solidFill>
                <a:latin typeface="Saira ExtraCondensed Medium"/>
                <a:cs typeface="Saira ExtraCondensed Medium"/>
              </a:endParaRPr>
            </a:p>
          </p:txBody>
        </p:sp>
        <p:cxnSp>
          <p:nvCxnSpPr>
            <p:cNvPr id="5" name="Google Shape;742;p39">
              <a:extLst>
                <a:ext uri="{FF2B5EF4-FFF2-40B4-BE49-F238E27FC236}">
                  <a16:creationId xmlns:a16="http://schemas.microsoft.com/office/drawing/2014/main" id="{71092375-2108-1F53-9714-845E4ED8017A}"/>
                </a:ext>
              </a:extLst>
            </p:cNvPr>
            <p:cNvCxnSpPr/>
            <p:nvPr/>
          </p:nvCxnSpPr>
          <p:spPr>
            <a:xfrm rot="10800000">
              <a:off x="2131929" y="2691150"/>
              <a:ext cx="2467200" cy="0"/>
            </a:xfrm>
            <a:prstGeom prst="straightConnector1">
              <a:avLst/>
            </a:prstGeom>
            <a:noFill/>
            <a:ln w="19050" cap="flat" cmpd="sng">
              <a:solidFill>
                <a:srgbClr val="E613D5"/>
              </a:solidFill>
              <a:prstDash val="solid"/>
              <a:round/>
              <a:headEnd type="diamond" w="med" len="med"/>
              <a:tailEnd type="none" w="med" len="med"/>
            </a:ln>
          </p:spPr>
        </p:cxnSp>
      </p:grpSp>
      <p:grpSp>
        <p:nvGrpSpPr>
          <p:cNvPr id="6" name="Google Shape;749;p39">
            <a:extLst>
              <a:ext uri="{FF2B5EF4-FFF2-40B4-BE49-F238E27FC236}">
                <a16:creationId xmlns:a16="http://schemas.microsoft.com/office/drawing/2014/main" id="{19722F0D-06C8-83CD-9C43-F773F63EA5DA}"/>
              </a:ext>
            </a:extLst>
          </p:cNvPr>
          <p:cNvGrpSpPr/>
          <p:nvPr/>
        </p:nvGrpSpPr>
        <p:grpSpPr>
          <a:xfrm>
            <a:off x="4524501" y="3615015"/>
            <a:ext cx="3182449" cy="523989"/>
            <a:chOff x="4524501" y="2394113"/>
            <a:chExt cx="3182449" cy="523989"/>
          </a:xfrm>
        </p:grpSpPr>
        <p:sp>
          <p:nvSpPr>
            <p:cNvPr id="7" name="Google Shape;750;p39">
              <a:extLst>
                <a:ext uri="{FF2B5EF4-FFF2-40B4-BE49-F238E27FC236}">
                  <a16:creationId xmlns:a16="http://schemas.microsoft.com/office/drawing/2014/main" id="{A9F48964-0511-5FE5-FB60-B3157E796E81}"/>
                </a:ext>
              </a:extLst>
            </p:cNvPr>
            <p:cNvSpPr/>
            <p:nvPr/>
          </p:nvSpPr>
          <p:spPr>
            <a:xfrm flipH="1">
              <a:off x="6614650" y="2394113"/>
              <a:ext cx="1092300" cy="424500"/>
            </a:xfrm>
            <a:prstGeom prst="rect">
              <a:avLst/>
            </a:prstGeom>
            <a:solidFill>
              <a:srgbClr val="44C4BF"/>
            </a:solidFill>
            <a:ln w="19050" cap="flat" cmpd="sng">
              <a:solidFill>
                <a:srgbClr val="11E4C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751;p39">
              <a:extLst>
                <a:ext uri="{FF2B5EF4-FFF2-40B4-BE49-F238E27FC236}">
                  <a16:creationId xmlns:a16="http://schemas.microsoft.com/office/drawing/2014/main" id="{AE851F10-467E-952F-513D-136B551F4EF7}"/>
                </a:ext>
              </a:extLst>
            </p:cNvPr>
            <p:cNvCxnSpPr/>
            <p:nvPr/>
          </p:nvCxnSpPr>
          <p:spPr>
            <a:xfrm>
              <a:off x="4524501" y="2918102"/>
              <a:ext cx="2467200" cy="0"/>
            </a:xfrm>
            <a:prstGeom prst="straightConnector1">
              <a:avLst/>
            </a:prstGeom>
            <a:noFill/>
            <a:ln w="19050" cap="flat" cmpd="sng">
              <a:solidFill>
                <a:srgbClr val="11E4C1"/>
              </a:solidFill>
              <a:prstDash val="solid"/>
              <a:round/>
              <a:headEnd type="diamond" w="med" len="med"/>
              <a:tailEnd type="none" w="med" len="med"/>
            </a:ln>
          </p:spPr>
        </p:cxnSp>
      </p:grpSp>
      <p:sp>
        <p:nvSpPr>
          <p:cNvPr id="9" name="Google Shape;754;p39">
            <a:extLst>
              <a:ext uri="{FF2B5EF4-FFF2-40B4-BE49-F238E27FC236}">
                <a16:creationId xmlns:a16="http://schemas.microsoft.com/office/drawing/2014/main" id="{93BA1A69-5E76-F358-8B37-E68184D76CA1}"/>
              </a:ext>
            </a:extLst>
          </p:cNvPr>
          <p:cNvSpPr txBox="1"/>
          <p:nvPr/>
        </p:nvSpPr>
        <p:spPr>
          <a:xfrm>
            <a:off x="1534399" y="3450334"/>
            <a:ext cx="897600" cy="384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SzPts val="1100"/>
              <a:buFont typeface="Arial"/>
              <a:buNone/>
            </a:pPr>
            <a:r>
              <a:rPr lang="es" sz="1800">
                <a:solidFill>
                  <a:srgbClr val="FFFFFF"/>
                </a:solidFill>
                <a:latin typeface="Saira ExtraCondensed Medium"/>
                <a:ea typeface="Saira ExtraCondensed Medium"/>
                <a:cs typeface="Saira ExtraCondensed Medium"/>
                <a:sym typeface="Saira ExtraCondensed Medium"/>
              </a:rPr>
              <a:t>Control</a:t>
            </a:r>
            <a:endParaRPr sz="1800">
              <a:solidFill>
                <a:srgbClr val="FFFFFF"/>
              </a:solidFill>
              <a:latin typeface="Saira ExtraCondensed Medium"/>
              <a:ea typeface="Saira ExtraCondensed Medium"/>
              <a:cs typeface="Saira ExtraCondensed Medium"/>
              <a:sym typeface="Saira ExtraCondensed Medium"/>
            </a:endParaRPr>
          </a:p>
        </p:txBody>
      </p:sp>
      <p:sp>
        <p:nvSpPr>
          <p:cNvPr id="10" name="Google Shape;754;p39">
            <a:extLst>
              <a:ext uri="{FF2B5EF4-FFF2-40B4-BE49-F238E27FC236}">
                <a16:creationId xmlns:a16="http://schemas.microsoft.com/office/drawing/2014/main" id="{8C091748-D2D0-C768-EA75-2595C22EAAB0}"/>
              </a:ext>
            </a:extLst>
          </p:cNvPr>
          <p:cNvSpPr txBox="1"/>
          <p:nvPr/>
        </p:nvSpPr>
        <p:spPr>
          <a:xfrm>
            <a:off x="6711936" y="3663717"/>
            <a:ext cx="897600"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s" sz="1800">
                <a:solidFill>
                  <a:srgbClr val="FFFFFF"/>
                </a:solidFill>
                <a:latin typeface="Saira ExtraCondensed Medium"/>
                <a:ea typeface="Saira ExtraCondensed Medium"/>
                <a:cs typeface="Saira ExtraCondensed Medium"/>
                <a:sym typeface="Saira ExtraCondensed Medium"/>
              </a:rPr>
              <a:t>Closeout</a:t>
            </a:r>
            <a:endParaRPr sz="1800">
              <a:solidFill>
                <a:srgbClr val="FFFFFF"/>
              </a:solidFill>
              <a:latin typeface="Saira ExtraCondensed Medium"/>
              <a:ea typeface="Saira ExtraCondensed Medium"/>
              <a:cs typeface="Saira ExtraCondensed Medium"/>
              <a:sym typeface="Saira ExtraCondensed Medium"/>
            </a:endParaRPr>
          </a:p>
        </p:txBody>
      </p:sp>
      <p:sp>
        <p:nvSpPr>
          <p:cNvPr id="11" name="Google Shape;756;p39">
            <a:extLst>
              <a:ext uri="{FF2B5EF4-FFF2-40B4-BE49-F238E27FC236}">
                <a16:creationId xmlns:a16="http://schemas.microsoft.com/office/drawing/2014/main" id="{B44B43F2-FDFE-C66C-B286-4FEA245D9B69}"/>
              </a:ext>
            </a:extLst>
          </p:cNvPr>
          <p:cNvSpPr txBox="1"/>
          <p:nvPr/>
        </p:nvSpPr>
        <p:spPr>
          <a:xfrm>
            <a:off x="1110128" y="4110553"/>
            <a:ext cx="3452124" cy="38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US">
                <a:solidFill>
                  <a:srgbClr val="FFFFFF"/>
                </a:solidFill>
                <a:latin typeface="Saira Extra Condensed" panose="020B0604020202020204" charset="0"/>
                <a:ea typeface="Barlow Semi Condensed"/>
                <a:cs typeface="Saira Extra Condensed" panose="020B0604020202020204" charset="0"/>
                <a:sym typeface="Barlow Semi Condensed"/>
              </a:rPr>
              <a:t>Testing and Quality Assurance:</a:t>
            </a:r>
          </a:p>
          <a:p>
            <a:pPr marL="0" lvl="0" indent="0" algn="r" rtl="0">
              <a:spcBef>
                <a:spcPts val="0"/>
              </a:spcBef>
              <a:spcAft>
                <a:spcPts val="0"/>
              </a:spcAft>
              <a:buClr>
                <a:srgbClr val="000000"/>
              </a:buClr>
              <a:buSzPts val="1100"/>
              <a:buFont typeface="Arial"/>
              <a:buNone/>
            </a:pPr>
            <a:r>
              <a:rPr lang="en-US">
                <a:solidFill>
                  <a:srgbClr val="FFFFFF"/>
                </a:solidFill>
                <a:latin typeface="Saira Extra Condensed" panose="020B0604020202020204" charset="0"/>
                <a:ea typeface="Barlow Semi Condensed"/>
                <a:cs typeface="Saira Extra Condensed" panose="020B0604020202020204" charset="0"/>
                <a:sym typeface="Barlow Semi Condensed"/>
              </a:rPr>
              <a:t>Conduct rigorous testing to identify </a:t>
            </a:r>
          </a:p>
          <a:p>
            <a:pPr marL="0" lvl="0" indent="0" algn="r" rtl="0">
              <a:spcBef>
                <a:spcPts val="0"/>
              </a:spcBef>
              <a:spcAft>
                <a:spcPts val="0"/>
              </a:spcAft>
              <a:buClr>
                <a:srgbClr val="000000"/>
              </a:buClr>
              <a:buSzPts val="1100"/>
              <a:buFont typeface="Arial"/>
              <a:buNone/>
            </a:pPr>
            <a:r>
              <a:rPr lang="en-US">
                <a:solidFill>
                  <a:srgbClr val="FFFFFF"/>
                </a:solidFill>
                <a:latin typeface="Saira Extra Condensed" panose="020B0604020202020204" charset="0"/>
                <a:ea typeface="Barlow Semi Condensed"/>
                <a:cs typeface="Saira Extra Condensed" panose="020B0604020202020204" charset="0"/>
                <a:sym typeface="Barlow Semi Condensed"/>
              </a:rPr>
              <a:t>and fix bugs and performance issues</a:t>
            </a:r>
          </a:p>
        </p:txBody>
      </p:sp>
      <p:sp>
        <p:nvSpPr>
          <p:cNvPr id="12" name="Google Shape;756;p39">
            <a:extLst>
              <a:ext uri="{FF2B5EF4-FFF2-40B4-BE49-F238E27FC236}">
                <a16:creationId xmlns:a16="http://schemas.microsoft.com/office/drawing/2014/main" id="{11E16827-7CF9-40A5-CB80-3D707A490C12}"/>
              </a:ext>
            </a:extLst>
          </p:cNvPr>
          <p:cNvSpPr txBox="1"/>
          <p:nvPr/>
        </p:nvSpPr>
        <p:spPr>
          <a:xfrm>
            <a:off x="4566725" y="4294920"/>
            <a:ext cx="2351269" cy="384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SzPts val="1100"/>
              <a:buFont typeface="Arial"/>
              <a:buNone/>
            </a:pPr>
            <a:r>
              <a:rPr lang="en-US">
                <a:solidFill>
                  <a:srgbClr val="FFFFFF"/>
                </a:solidFill>
                <a:latin typeface="Saira Extra Condensed" panose="020B0604020202020204" charset="0"/>
                <a:ea typeface="Barlow Semi Condensed"/>
                <a:cs typeface="Saira Extra Condensed" panose="020B0604020202020204" charset="0"/>
                <a:sym typeface="Barlow Semi Condensed"/>
              </a:rPr>
              <a:t>Final Administration: </a:t>
            </a:r>
          </a:p>
          <a:p>
            <a:pPr marL="0" lvl="0" indent="0" rtl="0">
              <a:spcBef>
                <a:spcPts val="0"/>
              </a:spcBef>
              <a:spcAft>
                <a:spcPts val="0"/>
              </a:spcAft>
              <a:buClr>
                <a:srgbClr val="000000"/>
              </a:buClr>
              <a:buSzPts val="1100"/>
              <a:buFont typeface="Arial"/>
              <a:buNone/>
            </a:pPr>
            <a:r>
              <a:rPr lang="en-US">
                <a:solidFill>
                  <a:srgbClr val="FFFFFF"/>
                </a:solidFill>
                <a:latin typeface="Saira Extra Condensed" panose="020B0604020202020204" charset="0"/>
                <a:ea typeface="Barlow Semi Condensed"/>
                <a:cs typeface="Saira Extra Condensed" panose="020B0604020202020204" charset="0"/>
                <a:sym typeface="Barlow Semi Condensed"/>
              </a:rPr>
              <a:t>Prepare project documentation, data backup, and launch preparations.</a:t>
            </a:r>
          </a:p>
        </p:txBody>
      </p:sp>
      <p:pic>
        <p:nvPicPr>
          <p:cNvPr id="32" name="Google Shape;570;p33">
            <a:extLst>
              <a:ext uri="{FF2B5EF4-FFF2-40B4-BE49-F238E27FC236}">
                <a16:creationId xmlns:a16="http://schemas.microsoft.com/office/drawing/2014/main" id="{46DA08A2-CCA1-3082-4B56-E00DDE785A2D}"/>
              </a:ext>
            </a:extLst>
          </p:cNvPr>
          <p:cNvPicPr preferRelativeResize="0"/>
          <p:nvPr/>
        </p:nvPicPr>
        <p:blipFill>
          <a:blip r:embed="rId3">
            <a:alphaModFix/>
          </a:blip>
          <a:stretch>
            <a:fillRect/>
          </a:stretch>
        </p:blipFill>
        <p:spPr>
          <a:xfrm flipH="1">
            <a:off x="7069955" y="-42907"/>
            <a:ext cx="2074045" cy="1962126"/>
          </a:xfrm>
          <a:prstGeom prst="rect">
            <a:avLst/>
          </a:prstGeom>
          <a:noFill/>
          <a:ln>
            <a:noFill/>
          </a:ln>
          <a:scene3d>
            <a:camera prst="orthographicFront">
              <a:rot lat="0" lon="10800000" rev="0"/>
            </a:camera>
            <a:lightRig rig="threePt" dir="t"/>
          </a:scene3d>
        </p:spPr>
      </p:pic>
      <p:pic>
        <p:nvPicPr>
          <p:cNvPr id="33" name="Google Shape;765;p40">
            <a:extLst>
              <a:ext uri="{FF2B5EF4-FFF2-40B4-BE49-F238E27FC236}">
                <a16:creationId xmlns:a16="http://schemas.microsoft.com/office/drawing/2014/main" id="{9CA89483-7813-5EFC-5F7E-98A101240DD2}"/>
              </a:ext>
            </a:extLst>
          </p:cNvPr>
          <p:cNvPicPr preferRelativeResize="0"/>
          <p:nvPr/>
        </p:nvPicPr>
        <p:blipFill>
          <a:blip r:embed="rId4">
            <a:alphaModFix/>
          </a:blip>
          <a:stretch>
            <a:fillRect/>
          </a:stretch>
        </p:blipFill>
        <p:spPr>
          <a:xfrm>
            <a:off x="-15498" y="3403677"/>
            <a:ext cx="1964262" cy="1739823"/>
          </a:xfrm>
          <a:prstGeom prst="rect">
            <a:avLst/>
          </a:prstGeom>
          <a:noFill/>
          <a:ln>
            <a:noFill/>
          </a:ln>
          <a:scene3d>
            <a:camera prst="orthographicFront">
              <a:rot lat="0" lon="10800000" rev="0"/>
            </a:camera>
            <a:lightRig rig="threePt" dir="t"/>
          </a:scene3d>
        </p:spPr>
      </p:pic>
      <p:pic>
        <p:nvPicPr>
          <p:cNvPr id="34" name="Google Shape;870;p46">
            <a:extLst>
              <a:ext uri="{FF2B5EF4-FFF2-40B4-BE49-F238E27FC236}">
                <a16:creationId xmlns:a16="http://schemas.microsoft.com/office/drawing/2014/main" id="{6EE1A58A-60E8-6AB5-7ED0-F299DB297CDA}"/>
              </a:ext>
            </a:extLst>
          </p:cNvPr>
          <p:cNvPicPr preferRelativeResize="0"/>
          <p:nvPr/>
        </p:nvPicPr>
        <p:blipFill>
          <a:blip r:embed="rId5">
            <a:alphaModFix/>
          </a:blip>
          <a:stretch>
            <a:fillRect/>
          </a:stretch>
        </p:blipFill>
        <p:spPr>
          <a:xfrm>
            <a:off x="7609536" y="3798254"/>
            <a:ext cx="1550548" cy="11641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E657-711E-3AE9-2CA7-A1CA0C8FDDF4}"/>
              </a:ext>
            </a:extLst>
          </p:cNvPr>
          <p:cNvSpPr>
            <a:spLocks noGrp="1"/>
          </p:cNvSpPr>
          <p:nvPr>
            <p:ph type="ctrTitle"/>
          </p:nvPr>
        </p:nvSpPr>
        <p:spPr>
          <a:xfrm>
            <a:off x="2386706" y="196794"/>
            <a:ext cx="7904100" cy="851700"/>
          </a:xfrm>
        </p:spPr>
        <p:txBody>
          <a:bodyPr/>
          <a:lstStyle/>
          <a:p>
            <a:r>
              <a:rPr lang="en-US"/>
              <a:t>MONITORING AND EVALUATION</a:t>
            </a:r>
          </a:p>
        </p:txBody>
      </p:sp>
      <p:pic>
        <p:nvPicPr>
          <p:cNvPr id="3" name="Picture 2">
            <a:extLst>
              <a:ext uri="{FF2B5EF4-FFF2-40B4-BE49-F238E27FC236}">
                <a16:creationId xmlns:a16="http://schemas.microsoft.com/office/drawing/2014/main" id="{C0FFD6CF-F1F9-86CE-0316-1CDCBC894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60" y="1356685"/>
            <a:ext cx="4406091" cy="32825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Google Shape;630;p36">
            <a:extLst>
              <a:ext uri="{FF2B5EF4-FFF2-40B4-BE49-F238E27FC236}">
                <a16:creationId xmlns:a16="http://schemas.microsoft.com/office/drawing/2014/main" id="{1C0DB9ED-101C-1953-E61F-B7C49E5C499D}"/>
              </a:ext>
            </a:extLst>
          </p:cNvPr>
          <p:cNvSpPr txBox="1">
            <a:spLocks/>
          </p:cNvSpPr>
          <p:nvPr/>
        </p:nvSpPr>
        <p:spPr>
          <a:xfrm>
            <a:off x="4899784" y="1184652"/>
            <a:ext cx="4060556" cy="31926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bg1"/>
              </a:buClr>
              <a:buFont typeface="+mj-lt"/>
              <a:buAutoNum type="arabicPeriod"/>
            </a:pPr>
            <a:r>
              <a:rPr lang="en-US" i="1" u="sng">
                <a:solidFill>
                  <a:srgbClr val="FFFFFF"/>
                </a:solidFill>
                <a:latin typeface="Saira Extra Condensed" panose="020B0604020202020204" charset="0"/>
                <a:cs typeface="Saira Extra Condensed" panose="020B0604020202020204" charset="0"/>
              </a:rPr>
              <a:t>Objective Assessment:</a:t>
            </a:r>
            <a:r>
              <a:rPr lang="en-US">
                <a:solidFill>
                  <a:srgbClr val="FFFFFF"/>
                </a:solidFill>
                <a:latin typeface="Saira Extra Condensed" panose="020B0604020202020204" charset="0"/>
                <a:cs typeface="Saira Extra Condensed" panose="020B0604020202020204" charset="0"/>
              </a:rPr>
              <a:t> Crucial for gauging project effectiveness.</a:t>
            </a:r>
          </a:p>
          <a:p>
            <a:pPr marL="342900" indent="-342900">
              <a:buClr>
                <a:schemeClr val="bg1"/>
              </a:buClr>
              <a:buFont typeface="+mj-lt"/>
              <a:buAutoNum type="arabicPeriod"/>
            </a:pPr>
            <a:r>
              <a:rPr lang="en-US" i="1" u="sng">
                <a:solidFill>
                  <a:srgbClr val="FFFFFF"/>
                </a:solidFill>
                <a:latin typeface="Saira Extra Condensed" panose="020B0604020202020204" charset="0"/>
                <a:cs typeface="Saira Extra Condensed" panose="020B0604020202020204" charset="0"/>
              </a:rPr>
              <a:t>User Engagement Metrics:</a:t>
            </a:r>
            <a:r>
              <a:rPr lang="en-US">
                <a:solidFill>
                  <a:srgbClr val="FFFFFF"/>
                </a:solidFill>
                <a:latin typeface="Saira Extra Condensed" panose="020B0604020202020204" charset="0"/>
                <a:cs typeface="Saira Extra Condensed" panose="020B0604020202020204" charset="0"/>
              </a:rPr>
              <a:t> Monthly Active users, session duration, and app usage frequency monitored regularly.</a:t>
            </a:r>
          </a:p>
          <a:p>
            <a:pPr marL="342900" indent="-342900">
              <a:buClr>
                <a:schemeClr val="bg1"/>
              </a:buClr>
              <a:buFont typeface="+mj-lt"/>
              <a:buAutoNum type="arabicPeriod"/>
            </a:pPr>
            <a:r>
              <a:rPr lang="en-US" i="1" u="sng">
                <a:solidFill>
                  <a:srgbClr val="FFFFFF"/>
                </a:solidFill>
                <a:latin typeface="Saira Extra Condensed" panose="020B0604020202020204" charset="0"/>
                <a:cs typeface="Saira Extra Condensed" panose="020B0604020202020204" charset="0"/>
              </a:rPr>
              <a:t>Homesickness Impact Assessment:</a:t>
            </a:r>
            <a:r>
              <a:rPr lang="en-US">
                <a:solidFill>
                  <a:srgbClr val="FFFFFF"/>
                </a:solidFill>
                <a:latin typeface="Saira Extra Condensed" panose="020B0604020202020204" charset="0"/>
                <a:cs typeface="Saira Extra Condensed" panose="020B0604020202020204" charset="0"/>
              </a:rPr>
              <a:t> Pre- and post-app surveys to track changes in reported levels.</a:t>
            </a:r>
          </a:p>
          <a:p>
            <a:pPr marL="342900" indent="-342900">
              <a:buClr>
                <a:schemeClr val="bg1"/>
              </a:buClr>
              <a:buFont typeface="+mj-lt"/>
              <a:buAutoNum type="arabicPeriod"/>
            </a:pPr>
            <a:r>
              <a:rPr lang="en-US" i="1" u="sng">
                <a:solidFill>
                  <a:srgbClr val="FFFFFF"/>
                </a:solidFill>
                <a:latin typeface="Saira Extra Condensed" panose="020B0604020202020204" charset="0"/>
                <a:cs typeface="Saira Extra Condensed" panose="020B0604020202020204" charset="0"/>
              </a:rPr>
              <a:t>Mental Health Support Tracking: </a:t>
            </a:r>
            <a:r>
              <a:rPr lang="en-US">
                <a:solidFill>
                  <a:srgbClr val="FFFFFF"/>
                </a:solidFill>
                <a:latin typeface="Saira Extra Condensed" panose="020B0604020202020204" charset="0"/>
                <a:cs typeface="Saira Extra Condensed" panose="020B0604020202020204" charset="0"/>
              </a:rPr>
              <a:t>Usage and feedback analysis for inclusivity.</a:t>
            </a:r>
          </a:p>
          <a:p>
            <a:pPr marL="342900" indent="-342900">
              <a:buClr>
                <a:schemeClr val="bg1"/>
              </a:buClr>
              <a:buFont typeface="+mj-lt"/>
              <a:buAutoNum type="arabicPeriod"/>
            </a:pPr>
            <a:r>
              <a:rPr lang="en-US" i="1" u="sng">
                <a:solidFill>
                  <a:srgbClr val="FFFFFF"/>
                </a:solidFill>
                <a:latin typeface="Saira Extra Condensed" panose="020B0604020202020204" charset="0"/>
                <a:cs typeface="Saira Extra Condensed" panose="020B0604020202020204" charset="0"/>
              </a:rPr>
              <a:t>User Retention Analysis: </a:t>
            </a:r>
            <a:r>
              <a:rPr lang="en-US">
                <a:solidFill>
                  <a:srgbClr val="FFFFFF"/>
                </a:solidFill>
                <a:latin typeface="Saira Extra Condensed" panose="020B0604020202020204" charset="0"/>
                <a:cs typeface="Saira Extra Condensed" panose="020B0604020202020204" charset="0"/>
              </a:rPr>
              <a:t>Understanding factors behind user churn for improvements.</a:t>
            </a:r>
          </a:p>
          <a:p>
            <a:pPr marL="342900" indent="-342900">
              <a:buClr>
                <a:schemeClr val="bg1"/>
              </a:buClr>
              <a:buFont typeface="+mj-lt"/>
              <a:buAutoNum type="arabicPeriod"/>
            </a:pPr>
            <a:r>
              <a:rPr lang="en-US" i="1" u="sng">
                <a:solidFill>
                  <a:srgbClr val="FFFFFF"/>
                </a:solidFill>
                <a:latin typeface="Saira Extra Condensed" panose="020B0604020202020204" charset="0"/>
                <a:cs typeface="Saira Extra Condensed" panose="020B0604020202020204" charset="0"/>
              </a:rPr>
              <a:t>Accessibility and Inclusivity Focus:</a:t>
            </a:r>
            <a:r>
              <a:rPr lang="en-US">
                <a:solidFill>
                  <a:srgbClr val="FFFFFF"/>
                </a:solidFill>
                <a:latin typeface="Saira Extra Condensed" panose="020B0604020202020204" charset="0"/>
                <a:cs typeface="Saira Extra Condensed" panose="020B0604020202020204" charset="0"/>
              </a:rPr>
              <a:t> Audits and feedback to enhance app accessibility.</a:t>
            </a:r>
          </a:p>
          <a:p>
            <a:pPr marL="342900" indent="-342900">
              <a:buClr>
                <a:schemeClr val="bg1"/>
              </a:buClr>
              <a:buFont typeface="+mj-lt"/>
              <a:buAutoNum type="arabicPeriod"/>
            </a:pPr>
            <a:r>
              <a:rPr lang="en-US" i="1" u="sng">
                <a:solidFill>
                  <a:srgbClr val="FFFFFF"/>
                </a:solidFill>
                <a:latin typeface="Saira Extra Condensed" panose="020B0604020202020204" charset="0"/>
                <a:cs typeface="Saira Extra Condensed" panose="020B0604020202020204" charset="0"/>
              </a:rPr>
              <a:t>User Satisfaction Monitoring: </a:t>
            </a:r>
            <a:r>
              <a:rPr lang="en-US">
                <a:solidFill>
                  <a:srgbClr val="FFFFFF"/>
                </a:solidFill>
                <a:latin typeface="Saira Extra Condensed" panose="020B0604020202020204" charset="0"/>
                <a:cs typeface="Saira Extra Condensed" panose="020B0604020202020204" charset="0"/>
              </a:rPr>
              <a:t>Regular surveys to analyze satisfaction levels.</a:t>
            </a:r>
          </a:p>
          <a:p>
            <a:pPr marL="342900" indent="-342900">
              <a:buClr>
                <a:schemeClr val="bg1"/>
              </a:buClr>
              <a:buFont typeface="+mj-lt"/>
              <a:buAutoNum type="arabicPeriod"/>
            </a:pPr>
            <a:r>
              <a:rPr lang="en-US" i="1" u="sng">
                <a:solidFill>
                  <a:srgbClr val="FFFFFF"/>
                </a:solidFill>
                <a:latin typeface="Saira Extra Condensed" panose="020B0604020202020204" charset="0"/>
                <a:cs typeface="Saira Extra Condensed" panose="020B0604020202020204" charset="0"/>
              </a:rPr>
              <a:t>Data-Informed Decisions: </a:t>
            </a:r>
            <a:r>
              <a:rPr lang="en-US">
                <a:solidFill>
                  <a:srgbClr val="FFFFFF"/>
                </a:solidFill>
                <a:latin typeface="Saira Extra Condensed" panose="020B0604020202020204" charset="0"/>
                <a:cs typeface="Saira Extra Condensed" panose="020B0604020202020204" charset="0"/>
              </a:rPr>
              <a:t>Utilizing data for adjustments and decision-making.</a:t>
            </a:r>
          </a:p>
          <a:p>
            <a:pPr marL="342900" indent="-342900">
              <a:buClr>
                <a:schemeClr val="bg1"/>
              </a:buClr>
              <a:buFont typeface="+mj-lt"/>
              <a:buAutoNum type="arabicPeriod"/>
            </a:pPr>
            <a:r>
              <a:rPr lang="en-US" i="1" u="sng">
                <a:solidFill>
                  <a:srgbClr val="FFFFFF"/>
                </a:solidFill>
                <a:latin typeface="Saira Extra Condensed" panose="020B0604020202020204" charset="0"/>
                <a:cs typeface="Saira Extra Condensed" panose="020B0604020202020204" charset="0"/>
              </a:rPr>
              <a:t>End-of-Project Evaluation:</a:t>
            </a:r>
            <a:r>
              <a:rPr lang="en-US">
                <a:solidFill>
                  <a:srgbClr val="FFFFFF"/>
                </a:solidFill>
                <a:latin typeface="Saira Extra Condensed" panose="020B0604020202020204" charset="0"/>
                <a:cs typeface="Saira Extra Condensed" panose="020B0604020202020204" charset="0"/>
              </a:rPr>
              <a:t> Comprehensive assessment of project success.</a:t>
            </a:r>
          </a:p>
        </p:txBody>
      </p:sp>
    </p:spTree>
    <p:extLst>
      <p:ext uri="{BB962C8B-B14F-4D97-AF65-F5344CB8AC3E}">
        <p14:creationId xmlns:p14="http://schemas.microsoft.com/office/powerpoint/2010/main" val="3516737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Google Shape;1524;p56">
            <a:extLst>
              <a:ext uri="{FF2B5EF4-FFF2-40B4-BE49-F238E27FC236}">
                <a16:creationId xmlns:a16="http://schemas.microsoft.com/office/drawing/2014/main" id="{724A9486-AA9C-7E18-6FD3-CEAFE04B5789}"/>
              </a:ext>
            </a:extLst>
          </p:cNvPr>
          <p:cNvSpPr/>
          <p:nvPr/>
        </p:nvSpPr>
        <p:spPr>
          <a:xfrm>
            <a:off x="4781778" y="1290500"/>
            <a:ext cx="655330" cy="608069"/>
          </a:xfrm>
          <a:prstGeom prst="ellipse">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1"/>
              </a:solidFill>
              <a:effectLst/>
              <a:uLnTx/>
              <a:uFillTx/>
              <a:latin typeface="Barlow Semi Condensed" panose="00000506000000000000" pitchFamily="2" charset="0"/>
              <a:cs typeface="Times New Roman" panose="02020603050405020304" pitchFamily="18" charset="0"/>
              <a:sym typeface="Arial"/>
            </a:endParaRPr>
          </a:p>
        </p:txBody>
      </p:sp>
      <p:cxnSp>
        <p:nvCxnSpPr>
          <p:cNvPr id="85" name="Straight Connector 84">
            <a:extLst>
              <a:ext uri="{FF2B5EF4-FFF2-40B4-BE49-F238E27FC236}">
                <a16:creationId xmlns:a16="http://schemas.microsoft.com/office/drawing/2014/main" id="{88AD5CF0-3742-1834-1CDC-956F6A5E2ED8}"/>
              </a:ext>
            </a:extLst>
          </p:cNvPr>
          <p:cNvCxnSpPr>
            <a:cxnSpLocks/>
            <a:stCxn id="73" idx="0"/>
          </p:cNvCxnSpPr>
          <p:nvPr/>
        </p:nvCxnSpPr>
        <p:spPr>
          <a:xfrm flipH="1" flipV="1">
            <a:off x="2236413" y="2521948"/>
            <a:ext cx="1" cy="384133"/>
          </a:xfrm>
          <a:prstGeom prst="line">
            <a:avLst/>
          </a:prstGeom>
        </p:spPr>
        <p:style>
          <a:lnRef idx="3">
            <a:schemeClr val="accent6"/>
          </a:lnRef>
          <a:fillRef idx="0">
            <a:schemeClr val="accent6"/>
          </a:fillRef>
          <a:effectRef idx="2">
            <a:schemeClr val="accent6"/>
          </a:effectRef>
          <a:fontRef idx="minor">
            <a:schemeClr val="tx1"/>
          </a:fontRef>
        </p:style>
      </p:cxnSp>
      <p:sp>
        <p:nvSpPr>
          <p:cNvPr id="80" name="Google Shape;1524;p56">
            <a:extLst>
              <a:ext uri="{FF2B5EF4-FFF2-40B4-BE49-F238E27FC236}">
                <a16:creationId xmlns:a16="http://schemas.microsoft.com/office/drawing/2014/main" id="{5944906F-D32A-9B91-313D-9FE38AA6DF30}"/>
              </a:ext>
            </a:extLst>
          </p:cNvPr>
          <p:cNvSpPr/>
          <p:nvPr/>
        </p:nvSpPr>
        <p:spPr>
          <a:xfrm>
            <a:off x="4826343" y="2316059"/>
            <a:ext cx="655330" cy="608069"/>
          </a:xfrm>
          <a:prstGeom prst="ellipse">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1"/>
              </a:solidFill>
              <a:effectLst/>
              <a:uLnTx/>
              <a:uFillTx/>
              <a:latin typeface="Barlow Semi Condensed" panose="00000506000000000000" pitchFamily="2" charset="0"/>
              <a:cs typeface="Times New Roman" panose="02020603050405020304" pitchFamily="18" charset="0"/>
              <a:sym typeface="Arial"/>
            </a:endParaRPr>
          </a:p>
        </p:txBody>
      </p:sp>
      <p:sp>
        <p:nvSpPr>
          <p:cNvPr id="60" name="TextBox 59">
            <a:extLst>
              <a:ext uri="{FF2B5EF4-FFF2-40B4-BE49-F238E27FC236}">
                <a16:creationId xmlns:a16="http://schemas.microsoft.com/office/drawing/2014/main" id="{0FCEE872-3136-0F05-A89E-C8B82B5ECE72}"/>
              </a:ext>
            </a:extLst>
          </p:cNvPr>
          <p:cNvSpPr txBox="1"/>
          <p:nvPr/>
        </p:nvSpPr>
        <p:spPr>
          <a:xfrm>
            <a:off x="5516706" y="1052020"/>
            <a:ext cx="4926364" cy="3323987"/>
          </a:xfrm>
          <a:prstGeom prst="rect">
            <a:avLst/>
          </a:prstGeom>
          <a:noFill/>
        </p:spPr>
        <p:txBody>
          <a:bodyPr wrap="square">
            <a:spAutoFit/>
          </a:bodyPr>
          <a:lstStyle/>
          <a:p>
            <a:pPr algn="l"/>
            <a:r>
              <a:rPr lang="en-US" b="1" i="0" u="none" strike="noStrike">
                <a:solidFill>
                  <a:schemeClr val="bg1"/>
                </a:solidFill>
                <a:effectLst/>
                <a:latin typeface="Barlow Semi Condensed" panose="00000506000000000000" pitchFamily="2" charset="0"/>
                <a:cs typeface="Times New Roman" panose="02020603050405020304" pitchFamily="18" charset="0"/>
              </a:rPr>
              <a:t>Foster Meaningful Connections</a:t>
            </a:r>
            <a:endParaRPr lang="en-US" b="0" i="0" u="none" strike="noStrike">
              <a:solidFill>
                <a:schemeClr val="bg1"/>
              </a:solidFill>
              <a:effectLst/>
              <a:latin typeface="Barlow Semi Condensed" panose="00000506000000000000" pitchFamily="2" charset="0"/>
              <a:cs typeface="Times New Roman" panose="02020603050405020304" pitchFamily="18" charset="0"/>
            </a:endParaRPr>
          </a:p>
          <a:p>
            <a:pPr lvl="1" algn="l"/>
            <a:r>
              <a:rPr lang="en-US" b="0" i="0" u="none" strike="noStrike">
                <a:solidFill>
                  <a:schemeClr val="bg1"/>
                </a:solidFill>
                <a:effectLst/>
                <a:latin typeface="Barlow Semi Condensed" panose="00000506000000000000" pitchFamily="2" charset="0"/>
                <a:cs typeface="Times New Roman" panose="02020603050405020304" pitchFamily="18" charset="0"/>
              </a:rPr>
              <a:t>   </a:t>
            </a:r>
          </a:p>
          <a:p>
            <a:pPr lvl="1" algn="l"/>
            <a:r>
              <a:rPr lang="en-US">
                <a:solidFill>
                  <a:schemeClr val="bg1"/>
                </a:solidFill>
                <a:latin typeface="Barlow Semi Condensed" panose="00000506000000000000" pitchFamily="2" charset="0"/>
                <a:cs typeface="Times New Roman" panose="02020603050405020304" pitchFamily="18" charset="0"/>
              </a:rPr>
              <a:t>      </a:t>
            </a:r>
            <a:r>
              <a:rPr lang="en-US" b="0" i="0" u="none" strike="noStrike">
                <a:solidFill>
                  <a:schemeClr val="bg1"/>
                </a:solidFill>
                <a:effectLst/>
                <a:latin typeface="Barlow Semi Condensed" panose="00000506000000000000" pitchFamily="2" charset="0"/>
                <a:cs typeface="Times New Roman" panose="02020603050405020304" pitchFamily="18" charset="0"/>
              </a:rPr>
              <a:t>  </a:t>
            </a:r>
          </a:p>
          <a:p>
            <a:pPr lvl="1" algn="l"/>
            <a:endParaRPr lang="en-US">
              <a:solidFill>
                <a:schemeClr val="bg1"/>
              </a:solidFill>
              <a:latin typeface="Barlow Semi Condensed" panose="00000506000000000000" pitchFamily="2" charset="0"/>
              <a:cs typeface="Times New Roman" panose="02020603050405020304" pitchFamily="18" charset="0"/>
            </a:endParaRPr>
          </a:p>
          <a:p>
            <a:pPr lvl="1" algn="l"/>
            <a:endParaRPr lang="en-US" b="1">
              <a:solidFill>
                <a:schemeClr val="bg1"/>
              </a:solidFill>
              <a:latin typeface="Barlow Semi Condensed" panose="00000506000000000000" pitchFamily="2" charset="0"/>
              <a:cs typeface="Times New Roman" panose="02020603050405020304" pitchFamily="18" charset="0"/>
            </a:endParaRPr>
          </a:p>
          <a:p>
            <a:pPr algn="l"/>
            <a:r>
              <a:rPr lang="en-US" b="1" i="0" u="none" strike="noStrike">
                <a:solidFill>
                  <a:schemeClr val="bg1"/>
                </a:solidFill>
                <a:effectLst/>
                <a:latin typeface="Barlow Semi Condensed" panose="00000506000000000000" pitchFamily="2" charset="0"/>
                <a:cs typeface="Times New Roman" panose="02020603050405020304" pitchFamily="18" charset="0"/>
              </a:rPr>
              <a:t>  Reduce Homesickness</a:t>
            </a:r>
            <a:endParaRPr lang="en-US" b="0" i="0" u="none" strike="noStrike">
              <a:solidFill>
                <a:schemeClr val="bg1"/>
              </a:solidFill>
              <a:effectLst/>
              <a:latin typeface="Barlow Semi Condensed" panose="00000506000000000000" pitchFamily="2" charset="0"/>
              <a:cs typeface="Times New Roman" panose="02020603050405020304" pitchFamily="18" charset="0"/>
            </a:endParaRPr>
          </a:p>
          <a:p>
            <a:pPr lvl="1" algn="l"/>
            <a:r>
              <a:rPr lang="en-US" b="0" i="0" u="none" strike="noStrike">
                <a:solidFill>
                  <a:schemeClr val="bg1"/>
                </a:solidFill>
                <a:effectLst/>
                <a:latin typeface="Barlow Semi Condensed" panose="00000506000000000000" pitchFamily="2" charset="0"/>
                <a:cs typeface="Times New Roman" panose="02020603050405020304" pitchFamily="18" charset="0"/>
              </a:rPr>
              <a:t>	</a:t>
            </a:r>
          </a:p>
          <a:p>
            <a:pPr lvl="1" algn="l"/>
            <a:endParaRPr lang="en-US" b="1" i="0" u="none" strike="noStrike">
              <a:solidFill>
                <a:schemeClr val="bg1"/>
              </a:solidFill>
              <a:effectLst/>
              <a:latin typeface="Barlow Semi Condensed" panose="00000506000000000000" pitchFamily="2" charset="0"/>
              <a:cs typeface="Times New Roman" panose="02020603050405020304" pitchFamily="18" charset="0"/>
            </a:endParaRPr>
          </a:p>
          <a:p>
            <a:pPr algn="l"/>
            <a:endParaRPr lang="en-US" b="1">
              <a:solidFill>
                <a:schemeClr val="bg1"/>
              </a:solidFill>
              <a:latin typeface="Barlow Semi Condensed" panose="00000506000000000000" pitchFamily="2" charset="0"/>
              <a:cs typeface="Times New Roman" panose="02020603050405020304" pitchFamily="18" charset="0"/>
            </a:endParaRPr>
          </a:p>
          <a:p>
            <a:pPr algn="l"/>
            <a:r>
              <a:rPr lang="en-US" b="1">
                <a:solidFill>
                  <a:schemeClr val="bg1"/>
                </a:solidFill>
                <a:latin typeface="Barlow Semi Condensed" panose="00000506000000000000" pitchFamily="2" charset="0"/>
                <a:cs typeface="Times New Roman" panose="02020603050405020304" pitchFamily="18" charset="0"/>
              </a:rPr>
              <a:t> Prov</a:t>
            </a:r>
            <a:r>
              <a:rPr lang="en-US" b="1" i="0" u="none" strike="noStrike">
                <a:solidFill>
                  <a:schemeClr val="bg1"/>
                </a:solidFill>
                <a:effectLst/>
                <a:latin typeface="Barlow Semi Condensed" panose="00000506000000000000" pitchFamily="2" charset="0"/>
                <a:cs typeface="Times New Roman" panose="02020603050405020304" pitchFamily="18" charset="0"/>
              </a:rPr>
              <a:t>ide Access to Professional Support</a:t>
            </a:r>
            <a:endParaRPr lang="en-US" b="0" i="0" u="none" strike="noStrike">
              <a:solidFill>
                <a:schemeClr val="bg1"/>
              </a:solidFill>
              <a:effectLst/>
              <a:latin typeface="Barlow Semi Condensed" panose="00000506000000000000" pitchFamily="2" charset="0"/>
              <a:cs typeface="Times New Roman" panose="02020603050405020304" pitchFamily="18" charset="0"/>
            </a:endParaRPr>
          </a:p>
          <a:p>
            <a:pPr lvl="1" algn="l"/>
            <a:r>
              <a:rPr lang="en-US">
                <a:solidFill>
                  <a:schemeClr val="bg1"/>
                </a:solidFill>
                <a:latin typeface="Barlow Semi Condensed" panose="00000506000000000000" pitchFamily="2" charset="0"/>
                <a:cs typeface="Times New Roman" panose="02020603050405020304" pitchFamily="18" charset="0"/>
              </a:rPr>
              <a:t>         </a:t>
            </a:r>
          </a:p>
          <a:p>
            <a:pPr lvl="1" algn="l"/>
            <a:endParaRPr lang="en-US" b="1" i="0" u="none" strike="noStrike">
              <a:solidFill>
                <a:schemeClr val="bg1"/>
              </a:solidFill>
              <a:effectLst/>
              <a:latin typeface="Barlow Semi Condensed" panose="00000506000000000000" pitchFamily="2" charset="0"/>
              <a:cs typeface="Times New Roman" panose="02020603050405020304" pitchFamily="18" charset="0"/>
            </a:endParaRPr>
          </a:p>
          <a:p>
            <a:pPr algn="l">
              <a:buFont typeface="+mj-lt"/>
              <a:buAutoNum type="arabicPeriod"/>
            </a:pPr>
            <a:endParaRPr lang="en-US" b="1">
              <a:solidFill>
                <a:schemeClr val="bg1"/>
              </a:solidFill>
              <a:latin typeface="Barlow Semi Condensed" panose="00000506000000000000" pitchFamily="2" charset="0"/>
              <a:cs typeface="Times New Roman" panose="02020603050405020304" pitchFamily="18" charset="0"/>
            </a:endParaRPr>
          </a:p>
          <a:p>
            <a:pPr algn="l"/>
            <a:r>
              <a:rPr lang="en-US" b="1" i="0" u="none" strike="noStrike">
                <a:solidFill>
                  <a:schemeClr val="bg1"/>
                </a:solidFill>
                <a:effectLst/>
                <a:latin typeface="Barlow Semi Condensed" panose="00000506000000000000" pitchFamily="2" charset="0"/>
                <a:cs typeface="Times New Roman" panose="02020603050405020304" pitchFamily="18" charset="0"/>
              </a:rPr>
              <a:t>Maintain a Diverse User Base</a:t>
            </a:r>
            <a:endParaRPr lang="en-US" b="0" i="0" u="none" strike="noStrike">
              <a:solidFill>
                <a:schemeClr val="bg1"/>
              </a:solidFill>
              <a:effectLst/>
              <a:latin typeface="Barlow Semi Condensed" panose="00000506000000000000" pitchFamily="2" charset="0"/>
              <a:cs typeface="Times New Roman" panose="02020603050405020304" pitchFamily="18" charset="0"/>
            </a:endParaRPr>
          </a:p>
          <a:p>
            <a:pPr lvl="1" algn="l"/>
            <a:r>
              <a:rPr lang="en-US" b="0" i="0" u="none" strike="noStrike">
                <a:solidFill>
                  <a:schemeClr val="bg1"/>
                </a:solidFill>
                <a:effectLst/>
                <a:latin typeface="Barlow Semi Condensed" panose="00000506000000000000" pitchFamily="2" charset="0"/>
                <a:cs typeface="Times New Roman" panose="02020603050405020304" pitchFamily="18" charset="0"/>
              </a:rPr>
              <a:t>	</a:t>
            </a:r>
          </a:p>
        </p:txBody>
      </p:sp>
      <p:sp>
        <p:nvSpPr>
          <p:cNvPr id="62" name="Google Shape;1525;p56">
            <a:extLst>
              <a:ext uri="{FF2B5EF4-FFF2-40B4-BE49-F238E27FC236}">
                <a16:creationId xmlns:a16="http://schemas.microsoft.com/office/drawing/2014/main" id="{970D5310-99A9-45BE-B621-3705A81B772F}"/>
              </a:ext>
            </a:extLst>
          </p:cNvPr>
          <p:cNvSpPr/>
          <p:nvPr/>
        </p:nvSpPr>
        <p:spPr>
          <a:xfrm>
            <a:off x="4843753" y="3164071"/>
            <a:ext cx="691489" cy="758286"/>
          </a:xfrm>
          <a:prstGeom prst="ellipse">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1"/>
              </a:solidFill>
              <a:effectLst/>
              <a:uLnTx/>
              <a:uFillTx/>
              <a:latin typeface="Barlow Semi Condensed" panose="00000506000000000000" pitchFamily="2" charset="0"/>
              <a:cs typeface="Times New Roman" panose="02020603050405020304" pitchFamily="18" charset="0"/>
              <a:sym typeface="Arial"/>
            </a:endParaRPr>
          </a:p>
        </p:txBody>
      </p:sp>
      <p:sp>
        <p:nvSpPr>
          <p:cNvPr id="63" name="Google Shape;1528;p56">
            <a:extLst>
              <a:ext uri="{FF2B5EF4-FFF2-40B4-BE49-F238E27FC236}">
                <a16:creationId xmlns:a16="http://schemas.microsoft.com/office/drawing/2014/main" id="{4C2ED3E3-9ACC-F834-1E7A-391EF21D764F}"/>
              </a:ext>
            </a:extLst>
          </p:cNvPr>
          <p:cNvSpPr/>
          <p:nvPr/>
        </p:nvSpPr>
        <p:spPr>
          <a:xfrm>
            <a:off x="4769064" y="3164740"/>
            <a:ext cx="782340" cy="758285"/>
          </a:xfrm>
          <a:prstGeom prst="blockArc">
            <a:avLst>
              <a:gd name="adj1" fmla="val 16885539"/>
              <a:gd name="adj2" fmla="val 15406300"/>
              <a:gd name="adj3" fmla="val 10928"/>
            </a:avLst>
          </a:prstGeom>
          <a:solidFill>
            <a:srgbClr val="5E8C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1"/>
              </a:solidFill>
              <a:effectLst/>
              <a:uLnTx/>
              <a:uFillTx/>
              <a:latin typeface="Barlow Semi Condensed" panose="00000506000000000000" pitchFamily="2" charset="0"/>
              <a:cs typeface="Times New Roman" panose="02020603050405020304" pitchFamily="18" charset="0"/>
              <a:sym typeface="Arial"/>
            </a:endParaRPr>
          </a:p>
        </p:txBody>
      </p:sp>
      <p:sp>
        <p:nvSpPr>
          <p:cNvPr id="64" name="Google Shape;1529;p56">
            <a:extLst>
              <a:ext uri="{FF2B5EF4-FFF2-40B4-BE49-F238E27FC236}">
                <a16:creationId xmlns:a16="http://schemas.microsoft.com/office/drawing/2014/main" id="{D1FAA481-F2C3-518B-17CB-BDE24839A711}"/>
              </a:ext>
            </a:extLst>
          </p:cNvPr>
          <p:cNvSpPr/>
          <p:nvPr/>
        </p:nvSpPr>
        <p:spPr>
          <a:xfrm rot="-5400000">
            <a:off x="4733220" y="1225151"/>
            <a:ext cx="797054" cy="768335"/>
          </a:xfrm>
          <a:prstGeom prst="blockArc">
            <a:avLst>
              <a:gd name="adj1" fmla="val 20777325"/>
              <a:gd name="adj2" fmla="val 7608847"/>
              <a:gd name="adj3" fmla="val 10513"/>
            </a:avLst>
          </a:prstGeom>
          <a:solidFill>
            <a:schemeClr val="accent6">
              <a:lumMod val="7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bg1"/>
              </a:solidFill>
              <a:effectLst/>
              <a:uLnTx/>
              <a:uFillTx/>
              <a:latin typeface="Barlow Semi Condensed" panose="00000506000000000000" pitchFamily="2" charset="0"/>
              <a:cs typeface="Times New Roman" panose="02020603050405020304" pitchFamily="18" charset="0"/>
              <a:sym typeface="Arial"/>
            </a:endParaRPr>
          </a:p>
        </p:txBody>
      </p:sp>
      <p:sp>
        <p:nvSpPr>
          <p:cNvPr id="65" name="Google Shape;1530;p56">
            <a:extLst>
              <a:ext uri="{FF2B5EF4-FFF2-40B4-BE49-F238E27FC236}">
                <a16:creationId xmlns:a16="http://schemas.microsoft.com/office/drawing/2014/main" id="{360F261E-07B3-9659-5716-F7C56E46A38F}"/>
              </a:ext>
            </a:extLst>
          </p:cNvPr>
          <p:cNvSpPr txBox="1">
            <a:spLocks/>
          </p:cNvSpPr>
          <p:nvPr/>
        </p:nvSpPr>
        <p:spPr>
          <a:xfrm>
            <a:off x="4661414" y="3144687"/>
            <a:ext cx="997640" cy="7970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pPr marL="0" marR="0" lvl="0" indent="0" algn="ctr" defTabSz="914400" rtl="0" eaLnBrk="1" fontAlgn="auto" latinLnBrk="0" hangingPunct="1">
              <a:lnSpc>
                <a:spcPct val="100000"/>
              </a:lnSpc>
              <a:spcBef>
                <a:spcPts val="0"/>
              </a:spcBef>
              <a:spcAft>
                <a:spcPts val="0"/>
              </a:spcAft>
              <a:buClr>
                <a:srgbClr val="2549A1"/>
              </a:buClr>
              <a:buSzPts val="990"/>
              <a:buFont typeface="Poppins"/>
              <a:buNone/>
              <a:tabLst/>
              <a:defRPr/>
            </a:pPr>
            <a:r>
              <a:rPr lang="en" sz="2000" kern="0">
                <a:solidFill>
                  <a:srgbClr val="7030A0"/>
                </a:solidFill>
                <a:latin typeface="Barlow Semi Condensed" panose="00000506000000000000" pitchFamily="2" charset="0"/>
                <a:cs typeface="Times New Roman" panose="02020603050405020304" pitchFamily="18" charset="0"/>
              </a:rPr>
              <a:t>90</a:t>
            </a:r>
            <a:r>
              <a:rPr kumimoji="0" lang="en" sz="2000" b="1" i="0" u="none" strike="noStrike" kern="0" cap="none" spc="0" normalizeH="0" baseline="0" noProof="0">
                <a:ln>
                  <a:noFill/>
                </a:ln>
                <a:solidFill>
                  <a:srgbClr val="7030A0"/>
                </a:solidFill>
                <a:effectLst/>
                <a:uLnTx/>
                <a:uFillTx/>
                <a:latin typeface="Barlow Semi Condensed" panose="00000506000000000000" pitchFamily="2" charset="0"/>
                <a:cs typeface="Times New Roman" panose="02020603050405020304" pitchFamily="18" charset="0"/>
                <a:sym typeface="Poppins"/>
              </a:rPr>
              <a:t>%</a:t>
            </a:r>
          </a:p>
        </p:txBody>
      </p:sp>
      <p:sp>
        <p:nvSpPr>
          <p:cNvPr id="66" name="Google Shape;1531;p56">
            <a:extLst>
              <a:ext uri="{FF2B5EF4-FFF2-40B4-BE49-F238E27FC236}">
                <a16:creationId xmlns:a16="http://schemas.microsoft.com/office/drawing/2014/main" id="{C4F380A0-631E-909F-174E-2FDAB916C909}"/>
              </a:ext>
            </a:extLst>
          </p:cNvPr>
          <p:cNvSpPr txBox="1">
            <a:spLocks/>
          </p:cNvSpPr>
          <p:nvPr/>
        </p:nvSpPr>
        <p:spPr>
          <a:xfrm>
            <a:off x="4678119" y="1331459"/>
            <a:ext cx="908047" cy="4408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pPr marL="0" marR="0" lvl="0" indent="0" algn="ctr" defTabSz="914400" rtl="0" eaLnBrk="1" fontAlgn="auto" latinLnBrk="0" hangingPunct="1">
              <a:lnSpc>
                <a:spcPct val="100000"/>
              </a:lnSpc>
              <a:spcBef>
                <a:spcPts val="0"/>
              </a:spcBef>
              <a:spcAft>
                <a:spcPts val="0"/>
              </a:spcAft>
              <a:buClr>
                <a:srgbClr val="2549A1"/>
              </a:buClr>
              <a:buSzPts val="990"/>
              <a:buFont typeface="Poppins"/>
              <a:buNone/>
              <a:tabLst/>
              <a:defRPr/>
            </a:pPr>
            <a:r>
              <a:rPr lang="en" sz="2000" kern="0">
                <a:solidFill>
                  <a:srgbClr val="7030A0"/>
                </a:solidFill>
                <a:latin typeface="Barlow Semi Condensed" panose="00000506000000000000" pitchFamily="2" charset="0"/>
                <a:cs typeface="Times New Roman" panose="02020603050405020304" pitchFamily="18" charset="0"/>
              </a:rPr>
              <a:t>3</a:t>
            </a:r>
            <a:r>
              <a:rPr kumimoji="0" lang="en" sz="2000" b="1" i="0" u="none" strike="noStrike" kern="0" cap="none" spc="0" normalizeH="0" baseline="0" noProof="0">
                <a:ln>
                  <a:noFill/>
                </a:ln>
                <a:solidFill>
                  <a:srgbClr val="7030A0"/>
                </a:solidFill>
                <a:effectLst/>
                <a:uLnTx/>
                <a:uFillTx/>
                <a:latin typeface="Barlow Semi Condensed" panose="00000506000000000000" pitchFamily="2" charset="0"/>
                <a:cs typeface="Times New Roman" panose="02020603050405020304" pitchFamily="18" charset="0"/>
                <a:sym typeface="Poppins"/>
              </a:rPr>
              <a:t>0%</a:t>
            </a:r>
          </a:p>
        </p:txBody>
      </p:sp>
      <p:sp>
        <p:nvSpPr>
          <p:cNvPr id="67" name="Google Shape;1551;p56">
            <a:extLst>
              <a:ext uri="{FF2B5EF4-FFF2-40B4-BE49-F238E27FC236}">
                <a16:creationId xmlns:a16="http://schemas.microsoft.com/office/drawing/2014/main" id="{9D02A3BE-BEC7-0959-DA43-7140E1DC9723}"/>
              </a:ext>
            </a:extLst>
          </p:cNvPr>
          <p:cNvSpPr/>
          <p:nvPr/>
        </p:nvSpPr>
        <p:spPr>
          <a:xfrm>
            <a:off x="4769522" y="2210115"/>
            <a:ext cx="785412" cy="780942"/>
          </a:xfrm>
          <a:prstGeom prst="blockArc">
            <a:avLst>
              <a:gd name="adj1" fmla="val 16167605"/>
              <a:gd name="adj2" fmla="val 731883"/>
              <a:gd name="adj3" fmla="val 10876"/>
            </a:avLst>
          </a:prstGeom>
          <a:solidFill>
            <a:srgbClr val="4F76BB"/>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chemeClr val="bg1"/>
              </a:solidFill>
              <a:latin typeface="Barlow Semi Condensed" panose="00000506000000000000" pitchFamily="2" charset="0"/>
              <a:cs typeface="Times New Roman" panose="02020603050405020304" pitchFamily="18" charset="0"/>
              <a:sym typeface="Arial"/>
            </a:endParaRPr>
          </a:p>
        </p:txBody>
      </p:sp>
      <p:sp>
        <p:nvSpPr>
          <p:cNvPr id="68" name="Google Shape;1552;p56">
            <a:extLst>
              <a:ext uri="{FF2B5EF4-FFF2-40B4-BE49-F238E27FC236}">
                <a16:creationId xmlns:a16="http://schemas.microsoft.com/office/drawing/2014/main" id="{A9B85BDB-F688-F9E3-8B80-B1399811DEAA}"/>
              </a:ext>
            </a:extLst>
          </p:cNvPr>
          <p:cNvSpPr txBox="1">
            <a:spLocks/>
          </p:cNvSpPr>
          <p:nvPr/>
        </p:nvSpPr>
        <p:spPr>
          <a:xfrm>
            <a:off x="4815745" y="2308750"/>
            <a:ext cx="735807" cy="5973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pPr marL="0" marR="0" lvl="0" indent="0" algn="ctr" defTabSz="914400" rtl="0" eaLnBrk="1" fontAlgn="auto" latinLnBrk="0" hangingPunct="1">
              <a:lnSpc>
                <a:spcPct val="100000"/>
              </a:lnSpc>
              <a:spcBef>
                <a:spcPts val="0"/>
              </a:spcBef>
              <a:spcAft>
                <a:spcPts val="0"/>
              </a:spcAft>
              <a:buClr>
                <a:srgbClr val="2549A1"/>
              </a:buClr>
              <a:buSzPts val="990"/>
              <a:buFont typeface="Poppins"/>
              <a:buNone/>
              <a:tabLst/>
              <a:defRPr/>
            </a:pPr>
            <a:r>
              <a:rPr lang="en" sz="2000" kern="0">
                <a:solidFill>
                  <a:srgbClr val="7030A0"/>
                </a:solidFill>
                <a:latin typeface="Barlow Semi Condensed" panose="00000506000000000000" pitchFamily="2" charset="0"/>
                <a:cs typeface="Times New Roman" panose="02020603050405020304" pitchFamily="18" charset="0"/>
              </a:rPr>
              <a:t>20</a:t>
            </a:r>
            <a:r>
              <a:rPr kumimoji="0" lang="en" sz="2000" b="1" i="0" u="none" strike="noStrike" kern="0" cap="none" spc="0" normalizeH="0" baseline="0" noProof="0">
                <a:ln>
                  <a:noFill/>
                </a:ln>
                <a:solidFill>
                  <a:srgbClr val="7030A0"/>
                </a:solidFill>
                <a:effectLst/>
                <a:uLnTx/>
                <a:uFillTx/>
                <a:latin typeface="Barlow Semi Condensed" panose="00000506000000000000" pitchFamily="2" charset="0"/>
                <a:cs typeface="Times New Roman" panose="02020603050405020304" pitchFamily="18" charset="0"/>
                <a:sym typeface="Poppins"/>
              </a:rPr>
              <a:t>%</a:t>
            </a:r>
          </a:p>
        </p:txBody>
      </p:sp>
      <p:pic>
        <p:nvPicPr>
          <p:cNvPr id="69" name="Picture 2" descr="Extrovert Icons - Free SVG &amp; PNG Extrovert Images - Noun Project">
            <a:extLst>
              <a:ext uri="{FF2B5EF4-FFF2-40B4-BE49-F238E27FC236}">
                <a16:creationId xmlns:a16="http://schemas.microsoft.com/office/drawing/2014/main" id="{17009BBF-4EBB-F803-D4F4-D2C11065385D}"/>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4864462" y="4186300"/>
            <a:ext cx="631536" cy="631536"/>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Google Shape;1246;p49">
            <a:extLst>
              <a:ext uri="{FF2B5EF4-FFF2-40B4-BE49-F238E27FC236}">
                <a16:creationId xmlns:a16="http://schemas.microsoft.com/office/drawing/2014/main" id="{3DD327BD-3C6E-06D6-7CAB-0D4A3AB51D48}"/>
              </a:ext>
            </a:extLst>
          </p:cNvPr>
          <p:cNvCxnSpPr>
            <a:cxnSpLocks/>
          </p:cNvCxnSpPr>
          <p:nvPr/>
        </p:nvCxnSpPr>
        <p:spPr>
          <a:xfrm>
            <a:off x="1778545" y="3124345"/>
            <a:ext cx="0" cy="2974"/>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2" name="Google Shape;1251;p49">
            <a:extLst>
              <a:ext uri="{FF2B5EF4-FFF2-40B4-BE49-F238E27FC236}">
                <a16:creationId xmlns:a16="http://schemas.microsoft.com/office/drawing/2014/main" id="{9A53C2C9-1617-981A-902B-87EBAB83E9C9}"/>
              </a:ext>
            </a:extLst>
          </p:cNvPr>
          <p:cNvSpPr/>
          <p:nvPr/>
        </p:nvSpPr>
        <p:spPr>
          <a:xfrm>
            <a:off x="473512" y="2164897"/>
            <a:ext cx="3590376" cy="398814"/>
          </a:xfrm>
          <a:prstGeom prst="roundRect">
            <a:avLst>
              <a:gd name="adj" fmla="val 16667"/>
            </a:avLst>
          </a:prstGeom>
          <a:solidFill>
            <a:srgbClr val="00FFFF">
              <a:alpha val="45380"/>
            </a:srgbClr>
          </a:solidFill>
          <a:ln w="1905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algn="ctr"/>
            <a:r>
              <a:rPr lang="en-US">
                <a:solidFill>
                  <a:schemeClr val="bg1"/>
                </a:solidFill>
                <a:latin typeface="Barlow Semi Condensed" panose="00000506000000000000" pitchFamily="2" charset="0"/>
                <a:cs typeface="Saira Extra Condensed" panose="020B0604020202020204" charset="0"/>
              </a:rPr>
              <a:t>Project Justification</a:t>
            </a:r>
            <a:endParaRPr lang="en-US">
              <a:solidFill>
                <a:schemeClr val="bg1"/>
              </a:solidFill>
              <a:latin typeface="Barlow Semi Condensed" panose="00000506000000000000" pitchFamily="2" charset="0"/>
              <a:cs typeface="Saira Extra Condensed" panose="020B0604020202020204" charset="0"/>
              <a:sym typeface="Convergence"/>
            </a:endParaRPr>
          </a:p>
        </p:txBody>
      </p:sp>
      <p:sp>
        <p:nvSpPr>
          <p:cNvPr id="73" name="Google Shape;1254;p49">
            <a:extLst>
              <a:ext uri="{FF2B5EF4-FFF2-40B4-BE49-F238E27FC236}">
                <a16:creationId xmlns:a16="http://schemas.microsoft.com/office/drawing/2014/main" id="{276A68F2-7A73-48D8-A2AD-29580CF92332}"/>
              </a:ext>
            </a:extLst>
          </p:cNvPr>
          <p:cNvSpPr/>
          <p:nvPr/>
        </p:nvSpPr>
        <p:spPr>
          <a:xfrm>
            <a:off x="144679" y="2906081"/>
            <a:ext cx="4183469" cy="2164896"/>
          </a:xfrm>
          <a:prstGeom prst="roundRect">
            <a:avLst>
              <a:gd name="adj" fmla="val 16667"/>
            </a:avLst>
          </a:prstGeom>
          <a:solidFill>
            <a:srgbClr val="E613D5">
              <a:alpha val="35380"/>
            </a:srgbClr>
          </a:solidFill>
          <a:ln w="19050" cap="flat" cmpd="sng">
            <a:solidFill>
              <a:srgbClr val="E613D5"/>
            </a:solidFill>
            <a:prstDash val="solid"/>
            <a:round/>
            <a:headEnd type="none" w="sm" len="sm"/>
            <a:tailEnd type="none" w="sm" len="sm"/>
          </a:ln>
        </p:spPr>
        <p:txBody>
          <a:bodyPr spcFirstLastPara="1" wrap="square" lIns="91425" tIns="91425" rIns="91425" bIns="91425" anchor="ctr" anchorCtr="0">
            <a:noAutofit/>
          </a:bodyPr>
          <a:lstStyle/>
          <a:p>
            <a:r>
              <a:rPr lang="en-US">
                <a:solidFill>
                  <a:schemeClr val="bg1"/>
                </a:solidFill>
                <a:latin typeface="Barlow Semi Condensed" panose="00000506000000000000" pitchFamily="2" charset="0"/>
                <a:cs typeface="Saira Extra Condensed" panose="020B0604020202020204" charset="0"/>
              </a:rPr>
              <a:t>Address challenges of the growing international student population.</a:t>
            </a:r>
          </a:p>
          <a:p>
            <a:r>
              <a:rPr lang="en-US">
                <a:solidFill>
                  <a:schemeClr val="bg1"/>
                </a:solidFill>
                <a:latin typeface="Barlow Semi Condensed" panose="00000506000000000000" pitchFamily="2" charset="0"/>
                <a:cs typeface="Saira Extra Condensed" panose="020B0604020202020204" charset="0"/>
              </a:rPr>
              <a:t>Enhance well-being through connections, homesickness relief, and mental health support.</a:t>
            </a:r>
          </a:p>
          <a:p>
            <a:r>
              <a:rPr lang="en-US">
                <a:solidFill>
                  <a:schemeClr val="bg1"/>
                </a:solidFill>
                <a:latin typeface="Barlow Semi Condensed" panose="00000506000000000000" pitchFamily="2" charset="0"/>
                <a:cs typeface="Saira Extra Condensed" panose="020B0604020202020204" charset="0"/>
              </a:rPr>
              <a:t>Promote cultural exchange and inclusivity.</a:t>
            </a:r>
          </a:p>
          <a:p>
            <a:r>
              <a:rPr lang="en-US">
                <a:solidFill>
                  <a:schemeClr val="bg1"/>
                </a:solidFill>
                <a:latin typeface="Barlow Semi Condensed" panose="00000506000000000000" pitchFamily="2" charset="0"/>
                <a:cs typeface="Saira Extra Condensed" panose="020B0604020202020204" charset="0"/>
              </a:rPr>
              <a:t>Provide a competitive advantage. </a:t>
            </a:r>
          </a:p>
          <a:p>
            <a:r>
              <a:rPr lang="en-US">
                <a:solidFill>
                  <a:schemeClr val="bg1"/>
                </a:solidFill>
                <a:latin typeface="Barlow Semi Condensed" panose="00000506000000000000" pitchFamily="2" charset="0"/>
                <a:cs typeface="Saira Extra Condensed" panose="020B0604020202020204" charset="0"/>
              </a:rPr>
              <a:t>Ensure long-term advantages for the university.</a:t>
            </a:r>
          </a:p>
        </p:txBody>
      </p:sp>
      <p:sp>
        <p:nvSpPr>
          <p:cNvPr id="74" name="TextBox 73">
            <a:extLst>
              <a:ext uri="{FF2B5EF4-FFF2-40B4-BE49-F238E27FC236}">
                <a16:creationId xmlns:a16="http://schemas.microsoft.com/office/drawing/2014/main" id="{185CE9E3-81F2-0327-600B-6859F346EE77}"/>
              </a:ext>
            </a:extLst>
          </p:cNvPr>
          <p:cNvSpPr txBox="1"/>
          <p:nvPr/>
        </p:nvSpPr>
        <p:spPr>
          <a:xfrm>
            <a:off x="5585791" y="2336732"/>
            <a:ext cx="3465801" cy="584775"/>
          </a:xfrm>
          <a:prstGeom prst="rect">
            <a:avLst/>
          </a:prstGeom>
          <a:noFill/>
        </p:spPr>
        <p:txBody>
          <a:bodyPr wrap="square">
            <a:spAutoFit/>
          </a:bodyPr>
          <a:lstStyle/>
          <a:p>
            <a:pPr lvl="1" algn="l"/>
            <a:r>
              <a:rPr lang="en-US" sz="1600" b="0" i="0" u="none" strike="noStrike">
                <a:solidFill>
                  <a:schemeClr val="bg1"/>
                </a:solidFill>
                <a:effectLst/>
                <a:latin typeface="Barlow Semi Condensed" panose="00000506000000000000" pitchFamily="2" charset="0"/>
                <a:cs typeface="Times New Roman" panose="02020603050405020304" pitchFamily="18" charset="0"/>
              </a:rPr>
              <a:t>decrease in self-reported homesickness levels over three months</a:t>
            </a:r>
            <a:r>
              <a:rPr lang="en-US" sz="1600">
                <a:solidFill>
                  <a:schemeClr val="bg1"/>
                </a:solidFill>
                <a:latin typeface="Barlow Semi Condensed" panose="00000506000000000000" pitchFamily="2" charset="0"/>
                <a:cs typeface="Times New Roman" panose="02020603050405020304" pitchFamily="18" charset="0"/>
              </a:rPr>
              <a:t>.</a:t>
            </a:r>
            <a:endParaRPr lang="en-US" sz="1600" b="0" i="0" u="none" strike="noStrike">
              <a:solidFill>
                <a:schemeClr val="bg1"/>
              </a:solidFill>
              <a:effectLst/>
              <a:latin typeface="Barlow Semi Condensed" panose="00000506000000000000" pitchFamily="2" charset="0"/>
              <a:cs typeface="Times New Roman" panose="02020603050405020304" pitchFamily="18" charset="0"/>
            </a:endParaRPr>
          </a:p>
        </p:txBody>
      </p:sp>
      <p:sp>
        <p:nvSpPr>
          <p:cNvPr id="75" name="TextBox 74">
            <a:extLst>
              <a:ext uri="{FF2B5EF4-FFF2-40B4-BE49-F238E27FC236}">
                <a16:creationId xmlns:a16="http://schemas.microsoft.com/office/drawing/2014/main" id="{46B958BA-04AB-C108-E2BE-DFC0333AE8EC}"/>
              </a:ext>
            </a:extLst>
          </p:cNvPr>
          <p:cNvSpPr txBox="1"/>
          <p:nvPr/>
        </p:nvSpPr>
        <p:spPr>
          <a:xfrm>
            <a:off x="5626093" y="3205015"/>
            <a:ext cx="3517907" cy="584775"/>
          </a:xfrm>
          <a:prstGeom prst="rect">
            <a:avLst/>
          </a:prstGeom>
          <a:noFill/>
        </p:spPr>
        <p:txBody>
          <a:bodyPr wrap="square">
            <a:spAutoFit/>
          </a:bodyPr>
          <a:lstStyle/>
          <a:p>
            <a:pPr lvl="1" algn="l"/>
            <a:r>
              <a:rPr lang="en-US" sz="1600" b="0" i="0" u="none" strike="noStrike">
                <a:solidFill>
                  <a:schemeClr val="bg1"/>
                </a:solidFill>
                <a:effectLst/>
                <a:latin typeface="Barlow Semi Condensed" panose="00000506000000000000" pitchFamily="2" charset="0"/>
                <a:cs typeface="Times New Roman" panose="02020603050405020304" pitchFamily="18" charset="0"/>
              </a:rPr>
              <a:t>users connected with licensed therapists within 24 hours.</a:t>
            </a:r>
          </a:p>
        </p:txBody>
      </p:sp>
      <p:sp>
        <p:nvSpPr>
          <p:cNvPr id="76" name="TextBox 75">
            <a:extLst>
              <a:ext uri="{FF2B5EF4-FFF2-40B4-BE49-F238E27FC236}">
                <a16:creationId xmlns:a16="http://schemas.microsoft.com/office/drawing/2014/main" id="{7D12BB8D-DF30-41B4-88DE-2C8342BDE69E}"/>
              </a:ext>
            </a:extLst>
          </p:cNvPr>
          <p:cNvSpPr txBox="1"/>
          <p:nvPr/>
        </p:nvSpPr>
        <p:spPr>
          <a:xfrm>
            <a:off x="5535242" y="4207177"/>
            <a:ext cx="3565754" cy="584775"/>
          </a:xfrm>
          <a:prstGeom prst="rect">
            <a:avLst/>
          </a:prstGeom>
          <a:noFill/>
        </p:spPr>
        <p:txBody>
          <a:bodyPr wrap="square">
            <a:spAutoFit/>
          </a:bodyPr>
          <a:lstStyle/>
          <a:p>
            <a:r>
              <a:rPr lang="en-US" sz="1600" b="0" i="0" u="none" strike="noStrike">
                <a:solidFill>
                  <a:schemeClr val="bg1"/>
                </a:solidFill>
                <a:effectLst/>
                <a:latin typeface="Barlow Semi Condensed" panose="00000506000000000000" pitchFamily="2" charset="0"/>
                <a:cs typeface="Times New Roman" panose="02020603050405020304" pitchFamily="18" charset="0"/>
              </a:rPr>
              <a:t>Satisfy both introverted and extroverted international students.</a:t>
            </a:r>
            <a:endParaRPr lang="en-US" sz="1600">
              <a:solidFill>
                <a:schemeClr val="bg1"/>
              </a:solidFill>
              <a:latin typeface="Barlow Semi Condensed" panose="00000506000000000000" pitchFamily="2" charset="0"/>
              <a:cs typeface="Times New Roman" panose="02020603050405020304" pitchFamily="18" charset="0"/>
            </a:endParaRPr>
          </a:p>
        </p:txBody>
      </p:sp>
      <p:sp>
        <p:nvSpPr>
          <p:cNvPr id="77" name="TextBox 76">
            <a:extLst>
              <a:ext uri="{FF2B5EF4-FFF2-40B4-BE49-F238E27FC236}">
                <a16:creationId xmlns:a16="http://schemas.microsoft.com/office/drawing/2014/main" id="{D5945B66-76C6-6DA3-0DFD-DC52C354F2C7}"/>
              </a:ext>
            </a:extLst>
          </p:cNvPr>
          <p:cNvSpPr txBox="1"/>
          <p:nvPr/>
        </p:nvSpPr>
        <p:spPr>
          <a:xfrm>
            <a:off x="54969" y="868420"/>
            <a:ext cx="4642068" cy="954107"/>
          </a:xfrm>
          <a:prstGeom prst="rect">
            <a:avLst/>
          </a:prstGeom>
          <a:noFill/>
        </p:spPr>
        <p:txBody>
          <a:bodyPr wrap="square">
            <a:spAutoFit/>
          </a:bodyPr>
          <a:lstStyle/>
          <a:p>
            <a:pPr algn="ctr"/>
            <a:r>
              <a:rPr lang="en-US" sz="1400" b="1" i="0" u="none" strike="noStrike">
                <a:solidFill>
                  <a:schemeClr val="bg1"/>
                </a:solidFill>
                <a:effectLst/>
                <a:latin typeface="Barlow Semi Condensed" panose="00000506000000000000" pitchFamily="2" charset="0"/>
                <a:cs typeface="Times New Roman" panose="02020603050405020304" pitchFamily="18" charset="0"/>
              </a:rPr>
              <a:t>The scope of the project involves developing a comprehensive mental health and social support app tailored specifically to address the challenges faced by international students at Indiana University.</a:t>
            </a:r>
            <a:endParaRPr lang="en-US" sz="1400">
              <a:solidFill>
                <a:schemeClr val="bg1"/>
              </a:solidFill>
              <a:latin typeface="Barlow Semi Condensed" panose="00000506000000000000" pitchFamily="2" charset="0"/>
              <a:cs typeface="Times New Roman" panose="02020603050405020304" pitchFamily="18" charset="0"/>
            </a:endParaRPr>
          </a:p>
        </p:txBody>
      </p:sp>
      <p:sp>
        <p:nvSpPr>
          <p:cNvPr id="78" name="TextBox 77">
            <a:extLst>
              <a:ext uri="{FF2B5EF4-FFF2-40B4-BE49-F238E27FC236}">
                <a16:creationId xmlns:a16="http://schemas.microsoft.com/office/drawing/2014/main" id="{8D663CCC-0E25-79EC-CB0B-20FFA0E1351E}"/>
              </a:ext>
            </a:extLst>
          </p:cNvPr>
          <p:cNvSpPr txBox="1"/>
          <p:nvPr/>
        </p:nvSpPr>
        <p:spPr>
          <a:xfrm>
            <a:off x="-514921" y="183563"/>
            <a:ext cx="5745217" cy="584775"/>
          </a:xfrm>
          <a:prstGeom prst="rect">
            <a:avLst/>
          </a:prstGeom>
          <a:noFill/>
        </p:spPr>
        <p:txBody>
          <a:bodyPr wrap="square">
            <a:spAutoFit/>
          </a:bodyPr>
          <a:lstStyle/>
          <a:p>
            <a:pPr algn="ctr"/>
            <a:r>
              <a:rPr lang="en-US" sz="3200" b="1" i="0" u="none" strike="noStrike">
                <a:solidFill>
                  <a:schemeClr val="bg1"/>
                </a:solidFill>
                <a:effectLst/>
                <a:latin typeface="Barlow Semi Condensed" panose="00000506000000000000" pitchFamily="2" charset="0"/>
                <a:cs typeface="Times New Roman" panose="02020603050405020304" pitchFamily="18" charset="0"/>
              </a:rPr>
              <a:t>What is the Scope?</a:t>
            </a:r>
          </a:p>
        </p:txBody>
      </p:sp>
      <p:sp>
        <p:nvSpPr>
          <p:cNvPr id="89" name="TextBox 88">
            <a:extLst>
              <a:ext uri="{FF2B5EF4-FFF2-40B4-BE49-F238E27FC236}">
                <a16:creationId xmlns:a16="http://schemas.microsoft.com/office/drawing/2014/main" id="{9EC9122D-4C56-45C8-5820-7219F85362C6}"/>
              </a:ext>
            </a:extLst>
          </p:cNvPr>
          <p:cNvSpPr txBox="1"/>
          <p:nvPr/>
        </p:nvSpPr>
        <p:spPr>
          <a:xfrm>
            <a:off x="5585791" y="1347708"/>
            <a:ext cx="3160176" cy="584775"/>
          </a:xfrm>
          <a:prstGeom prst="rect">
            <a:avLst/>
          </a:prstGeom>
          <a:noFill/>
        </p:spPr>
        <p:txBody>
          <a:bodyPr wrap="square">
            <a:spAutoFit/>
          </a:bodyPr>
          <a:lstStyle/>
          <a:p>
            <a:pPr lvl="1" algn="l"/>
            <a:r>
              <a:rPr lang="en-US" sz="1600" b="0" i="0" u="none" strike="noStrike">
                <a:solidFill>
                  <a:schemeClr val="bg1"/>
                </a:solidFill>
                <a:effectLst/>
                <a:latin typeface="Barlow Semi Condensed" panose="00000506000000000000" pitchFamily="2" charset="0"/>
                <a:cs typeface="Times New Roman" panose="02020603050405020304" pitchFamily="18" charset="0"/>
              </a:rPr>
              <a:t>increase in user engagement within the first month.</a:t>
            </a:r>
          </a:p>
        </p:txBody>
      </p:sp>
      <p:sp>
        <p:nvSpPr>
          <p:cNvPr id="2" name="Google Shape;865;p46">
            <a:extLst>
              <a:ext uri="{FF2B5EF4-FFF2-40B4-BE49-F238E27FC236}">
                <a16:creationId xmlns:a16="http://schemas.microsoft.com/office/drawing/2014/main" id="{DE6DFC3D-D4C1-1FAB-C578-E2539134CF8C}"/>
              </a:ext>
            </a:extLst>
          </p:cNvPr>
          <p:cNvSpPr txBox="1">
            <a:spLocks noGrp="1"/>
          </p:cNvSpPr>
          <p:nvPr>
            <p:ph type="ctrTitle"/>
          </p:nvPr>
        </p:nvSpPr>
        <p:spPr>
          <a:xfrm>
            <a:off x="1768180" y="219302"/>
            <a:ext cx="4209300" cy="85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OBJECTIVES</a:t>
            </a:r>
            <a:endParaRPr/>
          </a:p>
        </p:txBody>
      </p:sp>
    </p:spTree>
    <p:extLst>
      <p:ext uri="{BB962C8B-B14F-4D97-AF65-F5344CB8AC3E}">
        <p14:creationId xmlns:p14="http://schemas.microsoft.com/office/powerpoint/2010/main" val="175422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Google Shape;2006;p69">
            <a:extLst>
              <a:ext uri="{FF2B5EF4-FFF2-40B4-BE49-F238E27FC236}">
                <a16:creationId xmlns:a16="http://schemas.microsoft.com/office/drawing/2014/main" id="{BDEB4F31-C01E-296E-A8D1-DC1EBB972535}"/>
              </a:ext>
            </a:extLst>
          </p:cNvPr>
          <p:cNvSpPr/>
          <p:nvPr/>
        </p:nvSpPr>
        <p:spPr>
          <a:xfrm>
            <a:off x="3303297" y="2046479"/>
            <a:ext cx="2596311" cy="1029870"/>
          </a:xfrm>
          <a:prstGeom prst="roundRect">
            <a:avLst>
              <a:gd name="adj" fmla="val 50000"/>
            </a:avLst>
          </a:prstGeom>
          <a:solidFill>
            <a:srgbClr val="00FFFF">
              <a:alpha val="45380"/>
            </a:srgbClr>
          </a:solidFill>
          <a:ln w="1905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endParaRPr>
              <a:solidFill>
                <a:schemeClr val="bg1"/>
              </a:solidFill>
              <a:latin typeface="Barlow Semi Condensed" panose="00000506000000000000" pitchFamily="2" charset="0"/>
              <a:cs typeface="Saira Extra Condensed" panose="020B0604020202020204" charset="0"/>
            </a:endParaRPr>
          </a:p>
        </p:txBody>
      </p:sp>
      <p:sp>
        <p:nvSpPr>
          <p:cNvPr id="45" name="Google Shape;2019;p69">
            <a:extLst>
              <a:ext uri="{FF2B5EF4-FFF2-40B4-BE49-F238E27FC236}">
                <a16:creationId xmlns:a16="http://schemas.microsoft.com/office/drawing/2014/main" id="{7CA151DC-3D33-E806-5603-4F2435D43DE3}"/>
              </a:ext>
            </a:extLst>
          </p:cNvPr>
          <p:cNvSpPr/>
          <p:nvPr/>
        </p:nvSpPr>
        <p:spPr>
          <a:xfrm>
            <a:off x="3419775" y="2046478"/>
            <a:ext cx="2596311" cy="1029871"/>
          </a:xfrm>
          <a:prstGeom prst="roundRect">
            <a:avLst>
              <a:gd name="adj" fmla="val 50000"/>
            </a:avLst>
          </a:prstGeom>
          <a:solidFill>
            <a:srgbClr val="00FFFF">
              <a:alpha val="45380"/>
            </a:srgbClr>
          </a:solidFill>
          <a:ln w="1905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r>
              <a:rPr lang="en-US">
                <a:solidFill>
                  <a:schemeClr val="bg1"/>
                </a:solidFill>
                <a:latin typeface="Barlow Semi Condensed" panose="00000506000000000000" pitchFamily="2" charset="0"/>
                <a:cs typeface="Saira Extra Condensed" panose="020B0604020202020204" charset="0"/>
              </a:rPr>
              <a:t>Execution, Monitoring, and Control Phase</a:t>
            </a:r>
          </a:p>
          <a:p>
            <a:r>
              <a:rPr lang="en-US">
                <a:solidFill>
                  <a:schemeClr val="bg1"/>
                </a:solidFill>
                <a:latin typeface="Barlow Semi Condensed" panose="00000506000000000000" pitchFamily="2" charset="0"/>
                <a:cs typeface="Saira Extra Condensed" panose="020B0604020202020204" charset="0"/>
              </a:rPr>
              <a:t>Monitor development progress </a:t>
            </a:r>
          </a:p>
        </p:txBody>
      </p:sp>
      <p:cxnSp>
        <p:nvCxnSpPr>
          <p:cNvPr id="3" name="Straight Connector 2">
            <a:extLst>
              <a:ext uri="{FF2B5EF4-FFF2-40B4-BE49-F238E27FC236}">
                <a16:creationId xmlns:a16="http://schemas.microsoft.com/office/drawing/2014/main" id="{40066417-78D1-05C5-7CD5-2FAA59EBD68F}"/>
              </a:ext>
            </a:extLst>
          </p:cNvPr>
          <p:cNvCxnSpPr>
            <a:stCxn id="24" idx="0"/>
            <a:endCxn id="24" idx="2"/>
          </p:cNvCxnSpPr>
          <p:nvPr/>
        </p:nvCxnSpPr>
        <p:spPr>
          <a:xfrm>
            <a:off x="4564440" y="3890692"/>
            <a:ext cx="0" cy="307777"/>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Google Shape;2002;p69">
            <a:extLst>
              <a:ext uri="{FF2B5EF4-FFF2-40B4-BE49-F238E27FC236}">
                <a16:creationId xmlns:a16="http://schemas.microsoft.com/office/drawing/2014/main" id="{61629E39-59AE-FF82-CF73-79571773238A}"/>
              </a:ext>
            </a:extLst>
          </p:cNvPr>
          <p:cNvGrpSpPr/>
          <p:nvPr/>
        </p:nvGrpSpPr>
        <p:grpSpPr>
          <a:xfrm>
            <a:off x="67078" y="3404414"/>
            <a:ext cx="9076922" cy="1378569"/>
            <a:chOff x="1771718" y="1479867"/>
            <a:chExt cx="9076922" cy="1376153"/>
          </a:xfrm>
        </p:grpSpPr>
        <p:grpSp>
          <p:nvGrpSpPr>
            <p:cNvPr id="5" name="Google Shape;2003;p69">
              <a:extLst>
                <a:ext uri="{FF2B5EF4-FFF2-40B4-BE49-F238E27FC236}">
                  <a16:creationId xmlns:a16="http://schemas.microsoft.com/office/drawing/2014/main" id="{A5629939-2DE8-80F2-9337-4E0CA760830E}"/>
                </a:ext>
              </a:extLst>
            </p:cNvPr>
            <p:cNvGrpSpPr/>
            <p:nvPr/>
          </p:nvGrpSpPr>
          <p:grpSpPr>
            <a:xfrm>
              <a:off x="1771718" y="1486788"/>
              <a:ext cx="8960444" cy="1369232"/>
              <a:chOff x="1846743" y="1485216"/>
              <a:chExt cx="8960444" cy="1369232"/>
            </a:xfrm>
          </p:grpSpPr>
          <p:sp>
            <p:nvSpPr>
              <p:cNvPr id="12" name="Google Shape;2004;p69">
                <a:extLst>
                  <a:ext uri="{FF2B5EF4-FFF2-40B4-BE49-F238E27FC236}">
                    <a16:creationId xmlns:a16="http://schemas.microsoft.com/office/drawing/2014/main" id="{D7B75BBA-8E3D-A2EB-EE36-BBB5DFEDD1B8}"/>
                  </a:ext>
                </a:extLst>
              </p:cNvPr>
              <p:cNvSpPr/>
              <p:nvPr/>
            </p:nvSpPr>
            <p:spPr>
              <a:xfrm>
                <a:off x="5194081" y="1485216"/>
                <a:ext cx="2485192" cy="420000"/>
              </a:xfrm>
              <a:prstGeom prst="roundRect">
                <a:avLst>
                  <a:gd name="adj" fmla="val 25599"/>
                </a:avLst>
              </a:prstGeom>
              <a:solidFill>
                <a:srgbClr val="E613D5">
                  <a:alpha val="35380"/>
                </a:srgbClr>
              </a:solidFill>
              <a:ln w="19050" cap="flat" cmpd="sng">
                <a:solidFill>
                  <a:srgbClr val="E613D5"/>
                </a:solidFill>
                <a:prstDash val="solid"/>
                <a:round/>
                <a:headEnd type="none" w="sm" len="sm"/>
                <a:tailEnd type="none" w="sm" len="sm"/>
              </a:ln>
            </p:spPr>
            <p:txBody>
              <a:bodyPr spcFirstLastPara="1" wrap="square" lIns="91425" tIns="91425" rIns="91425" bIns="91425" anchor="ctr" anchorCtr="0">
                <a:noAutofit/>
              </a:bodyPr>
              <a:lstStyle/>
              <a:p>
                <a:endParaRPr>
                  <a:solidFill>
                    <a:schemeClr val="bg1"/>
                  </a:solidFill>
                  <a:latin typeface="Barlow Semi Condensed" panose="00000506000000000000" pitchFamily="2" charset="0"/>
                  <a:cs typeface="Saira Extra Condensed" panose="020B0604020202020204" charset="0"/>
                </a:endParaRPr>
              </a:p>
            </p:txBody>
          </p:sp>
          <p:sp>
            <p:nvSpPr>
              <p:cNvPr id="13" name="Google Shape;2006;p69">
                <a:extLst>
                  <a:ext uri="{FF2B5EF4-FFF2-40B4-BE49-F238E27FC236}">
                    <a16:creationId xmlns:a16="http://schemas.microsoft.com/office/drawing/2014/main" id="{ABD87461-D36E-7E00-23AF-5FD5A1BAB9DE}"/>
                  </a:ext>
                </a:extLst>
              </p:cNvPr>
              <p:cNvSpPr/>
              <p:nvPr/>
            </p:nvSpPr>
            <p:spPr>
              <a:xfrm>
                <a:off x="8270333" y="2320148"/>
                <a:ext cx="2536854" cy="534300"/>
              </a:xfrm>
              <a:prstGeom prst="roundRect">
                <a:avLst>
                  <a:gd name="adj" fmla="val 50000"/>
                </a:avLst>
              </a:prstGeom>
              <a:solidFill>
                <a:srgbClr val="E613D5">
                  <a:alpha val="35380"/>
                </a:srgbClr>
              </a:solidFill>
              <a:ln w="19050" cap="flat" cmpd="sng">
                <a:solidFill>
                  <a:srgbClr val="E613D5"/>
                </a:solidFill>
                <a:prstDash val="solid"/>
                <a:round/>
                <a:headEnd type="none" w="sm" len="sm"/>
                <a:tailEnd type="none" w="sm" len="sm"/>
              </a:ln>
            </p:spPr>
            <p:txBody>
              <a:bodyPr spcFirstLastPara="1" wrap="square" lIns="91425" tIns="91425" rIns="91425" bIns="91425" anchor="ctr" anchorCtr="0">
                <a:noAutofit/>
              </a:bodyPr>
              <a:lstStyle/>
              <a:p>
                <a:endParaRPr>
                  <a:solidFill>
                    <a:schemeClr val="bg1"/>
                  </a:solidFill>
                  <a:latin typeface="Barlow Semi Condensed" panose="00000506000000000000" pitchFamily="2" charset="0"/>
                  <a:cs typeface="Saira Extra Condensed" panose="020B0604020202020204" charset="0"/>
                </a:endParaRPr>
              </a:p>
            </p:txBody>
          </p:sp>
          <p:sp>
            <p:nvSpPr>
              <p:cNvPr id="14" name="Google Shape;2007;p69">
                <a:extLst>
                  <a:ext uri="{FF2B5EF4-FFF2-40B4-BE49-F238E27FC236}">
                    <a16:creationId xmlns:a16="http://schemas.microsoft.com/office/drawing/2014/main" id="{0FAF7995-7943-D1E1-AE16-AEEA884011B5}"/>
                  </a:ext>
                </a:extLst>
              </p:cNvPr>
              <p:cNvSpPr/>
              <p:nvPr/>
            </p:nvSpPr>
            <p:spPr>
              <a:xfrm>
                <a:off x="1846743" y="2165744"/>
                <a:ext cx="2596310" cy="612601"/>
              </a:xfrm>
              <a:prstGeom prst="roundRect">
                <a:avLst>
                  <a:gd name="adj" fmla="val 50000"/>
                </a:avLst>
              </a:prstGeom>
              <a:solidFill>
                <a:srgbClr val="E613D5">
                  <a:alpha val="35380"/>
                </a:srgbClr>
              </a:solidFill>
              <a:ln w="19050" cap="flat" cmpd="sng">
                <a:solidFill>
                  <a:srgbClr val="E613D5"/>
                </a:solidFill>
                <a:prstDash val="solid"/>
                <a:round/>
                <a:headEnd type="none" w="sm" len="sm"/>
                <a:tailEnd type="none" w="sm" len="sm"/>
              </a:ln>
            </p:spPr>
            <p:txBody>
              <a:bodyPr spcFirstLastPara="1" wrap="square" lIns="91425" tIns="91425" rIns="91425" bIns="91425" anchor="ctr" anchorCtr="0">
                <a:noAutofit/>
              </a:bodyPr>
              <a:lstStyle/>
              <a:p>
                <a:endParaRPr>
                  <a:solidFill>
                    <a:schemeClr val="bg1"/>
                  </a:solidFill>
                  <a:latin typeface="Barlow Semi Condensed" panose="00000506000000000000" pitchFamily="2" charset="0"/>
                  <a:cs typeface="Saira Extra Condensed" panose="020B0604020202020204" charset="0"/>
                </a:endParaRPr>
              </a:p>
            </p:txBody>
          </p:sp>
        </p:grpSp>
        <p:grpSp>
          <p:nvGrpSpPr>
            <p:cNvPr id="6" name="Google Shape;2011;p69">
              <a:extLst>
                <a:ext uri="{FF2B5EF4-FFF2-40B4-BE49-F238E27FC236}">
                  <a16:creationId xmlns:a16="http://schemas.microsoft.com/office/drawing/2014/main" id="{84F5381D-31B5-3EE7-5688-A01A351CF521}"/>
                </a:ext>
              </a:extLst>
            </p:cNvPr>
            <p:cNvGrpSpPr/>
            <p:nvPr/>
          </p:nvGrpSpPr>
          <p:grpSpPr>
            <a:xfrm>
              <a:off x="1947082" y="1479867"/>
              <a:ext cx="8901558" cy="1376153"/>
              <a:chOff x="1947082" y="1479867"/>
              <a:chExt cx="8901558" cy="1376153"/>
            </a:xfrm>
          </p:grpSpPr>
          <p:sp>
            <p:nvSpPr>
              <p:cNvPr id="7" name="Google Shape;2012;p69">
                <a:extLst>
                  <a:ext uri="{FF2B5EF4-FFF2-40B4-BE49-F238E27FC236}">
                    <a16:creationId xmlns:a16="http://schemas.microsoft.com/office/drawing/2014/main" id="{EDC082A3-FC52-968A-4629-A99CA4B68818}"/>
                  </a:ext>
                </a:extLst>
              </p:cNvPr>
              <p:cNvSpPr/>
              <p:nvPr/>
            </p:nvSpPr>
            <p:spPr>
              <a:xfrm>
                <a:off x="5007937" y="1479867"/>
                <a:ext cx="2485184" cy="445200"/>
              </a:xfrm>
              <a:prstGeom prst="roundRect">
                <a:avLst>
                  <a:gd name="adj" fmla="val 25599"/>
                </a:avLst>
              </a:prstGeom>
              <a:solidFill>
                <a:srgbClr val="E613D5">
                  <a:alpha val="35380"/>
                </a:srgbClr>
              </a:solidFill>
              <a:ln w="19050" cap="flat" cmpd="sng">
                <a:solidFill>
                  <a:srgbClr val="E613D5"/>
                </a:solidFill>
                <a:prstDash val="solid"/>
                <a:round/>
                <a:headEnd type="none" w="sm" len="sm"/>
                <a:tailEnd type="none" w="sm" len="sm"/>
              </a:ln>
            </p:spPr>
            <p:txBody>
              <a:bodyPr spcFirstLastPara="1" wrap="square" lIns="91425" tIns="91425" rIns="91425" bIns="91425" anchor="ctr" anchorCtr="0">
                <a:noAutofit/>
              </a:bodyPr>
              <a:lstStyle/>
              <a:p>
                <a:endParaRPr>
                  <a:solidFill>
                    <a:schemeClr val="bg1"/>
                  </a:solidFill>
                  <a:latin typeface="Barlow Semi Condensed" panose="00000506000000000000" pitchFamily="2" charset="0"/>
                  <a:cs typeface="Saira Extra Condensed" panose="020B0604020202020204" charset="0"/>
                </a:endParaRPr>
              </a:p>
            </p:txBody>
          </p:sp>
          <p:cxnSp>
            <p:nvCxnSpPr>
              <p:cNvPr id="8" name="Google Shape;2013;p69">
                <a:extLst>
                  <a:ext uri="{FF2B5EF4-FFF2-40B4-BE49-F238E27FC236}">
                    <a16:creationId xmlns:a16="http://schemas.microsoft.com/office/drawing/2014/main" id="{203FFCFC-F1AE-AE9F-7607-73B6CC7EC973}"/>
                  </a:ext>
                </a:extLst>
              </p:cNvPr>
              <p:cNvCxnSpPr>
                <a:cxnSpLocks/>
                <a:stCxn id="15" idx="3"/>
                <a:endCxn id="10" idx="0"/>
              </p:cNvCxnSpPr>
              <p:nvPr/>
            </p:nvCxnSpPr>
            <p:spPr>
              <a:xfrm>
                <a:off x="7575644" y="1694507"/>
                <a:ext cx="2004569" cy="627213"/>
              </a:xfrm>
              <a:prstGeom prst="bentConnector2">
                <a:avLst/>
              </a:prstGeom>
              <a:solidFill>
                <a:srgbClr val="E613D5">
                  <a:alpha val="35380"/>
                </a:srgbClr>
              </a:solidFill>
              <a:ln w="19050" cap="flat" cmpd="sng">
                <a:solidFill>
                  <a:srgbClr val="E613D5"/>
                </a:solidFill>
                <a:prstDash val="solid"/>
                <a:round/>
                <a:headEnd type="none" w="sm" len="sm"/>
                <a:tailEnd type="none" w="sm" len="sm"/>
              </a:ln>
            </p:spPr>
          </p:cxnSp>
          <p:cxnSp>
            <p:nvCxnSpPr>
              <p:cNvPr id="9" name="Google Shape;2018;p69">
                <a:extLst>
                  <a:ext uri="{FF2B5EF4-FFF2-40B4-BE49-F238E27FC236}">
                    <a16:creationId xmlns:a16="http://schemas.microsoft.com/office/drawing/2014/main" id="{7359AB9C-462F-429A-5130-09B604686050}"/>
                  </a:ext>
                </a:extLst>
              </p:cNvPr>
              <p:cNvCxnSpPr>
                <a:cxnSpLocks/>
                <a:stCxn id="11" idx="0"/>
                <a:endCxn id="7" idx="1"/>
              </p:cNvCxnSpPr>
              <p:nvPr/>
            </p:nvCxnSpPr>
            <p:spPr>
              <a:xfrm rot="5400000" flipH="1" flipV="1">
                <a:off x="3890146" y="1057559"/>
                <a:ext cx="472883" cy="1762700"/>
              </a:xfrm>
              <a:prstGeom prst="bentConnector2">
                <a:avLst/>
              </a:prstGeom>
              <a:solidFill>
                <a:srgbClr val="E613D5">
                  <a:alpha val="35380"/>
                </a:srgbClr>
              </a:solidFill>
              <a:ln w="19050" cap="flat" cmpd="sng">
                <a:solidFill>
                  <a:srgbClr val="E613D5"/>
                </a:solidFill>
                <a:prstDash val="solid"/>
                <a:round/>
                <a:headEnd type="none" w="sm" len="sm"/>
                <a:tailEnd type="none" w="sm" len="sm"/>
              </a:ln>
            </p:spPr>
          </p:cxnSp>
          <p:sp>
            <p:nvSpPr>
              <p:cNvPr id="10" name="Google Shape;2019;p69">
                <a:extLst>
                  <a:ext uri="{FF2B5EF4-FFF2-40B4-BE49-F238E27FC236}">
                    <a16:creationId xmlns:a16="http://schemas.microsoft.com/office/drawing/2014/main" id="{320A8EA3-40FA-E9A5-7174-316EF6BD65BE}"/>
                  </a:ext>
                </a:extLst>
              </p:cNvPr>
              <p:cNvSpPr/>
              <p:nvPr/>
            </p:nvSpPr>
            <p:spPr>
              <a:xfrm>
                <a:off x="8311786" y="2321720"/>
                <a:ext cx="2536854" cy="534300"/>
              </a:xfrm>
              <a:prstGeom prst="roundRect">
                <a:avLst>
                  <a:gd name="adj" fmla="val 50000"/>
                </a:avLst>
              </a:prstGeom>
              <a:solidFill>
                <a:srgbClr val="E613D5">
                  <a:alpha val="35380"/>
                </a:srgbClr>
              </a:solidFill>
              <a:ln w="19050" cap="flat" cmpd="sng">
                <a:solidFill>
                  <a:srgbClr val="E613D5"/>
                </a:solidFill>
                <a:prstDash val="solid"/>
                <a:round/>
                <a:headEnd type="none" w="sm" len="sm"/>
                <a:tailEnd type="none" w="sm" len="sm"/>
              </a:ln>
            </p:spPr>
            <p:txBody>
              <a:bodyPr spcFirstLastPara="1" wrap="square" lIns="91425" tIns="91425" rIns="91425" bIns="91425" anchor="ctr" anchorCtr="0">
                <a:noAutofit/>
              </a:bodyPr>
              <a:lstStyle/>
              <a:p>
                <a:r>
                  <a:rPr lang="en-US">
                    <a:solidFill>
                      <a:schemeClr val="bg1"/>
                    </a:solidFill>
                    <a:latin typeface="Barlow Semi Condensed" panose="00000506000000000000" pitchFamily="2" charset="0"/>
                    <a:cs typeface="Saira Extra Condensed" panose="020B0604020202020204" charset="0"/>
                  </a:rPr>
                  <a:t>Closing Phase</a:t>
                </a:r>
              </a:p>
              <a:p>
                <a:r>
                  <a:rPr lang="en-US">
                    <a:solidFill>
                      <a:schemeClr val="bg1"/>
                    </a:solidFill>
                    <a:latin typeface="Barlow Semi Condensed" panose="00000506000000000000" pitchFamily="2" charset="0"/>
                    <a:cs typeface="Saira Extra Condensed" panose="020B0604020202020204" charset="0"/>
                  </a:rPr>
                  <a:t>(Nov 22, 2023, to Dec 7, 2023)</a:t>
                </a:r>
                <a:endParaRPr>
                  <a:solidFill>
                    <a:schemeClr val="bg1"/>
                  </a:solidFill>
                  <a:latin typeface="Barlow Semi Condensed" panose="00000506000000000000" pitchFamily="2" charset="0"/>
                  <a:cs typeface="Saira Extra Condensed" panose="020B0604020202020204" charset="0"/>
                </a:endParaRPr>
              </a:p>
            </p:txBody>
          </p:sp>
          <p:sp>
            <p:nvSpPr>
              <p:cNvPr id="11" name="Google Shape;2020;p69">
                <a:extLst>
                  <a:ext uri="{FF2B5EF4-FFF2-40B4-BE49-F238E27FC236}">
                    <a16:creationId xmlns:a16="http://schemas.microsoft.com/office/drawing/2014/main" id="{14444E7B-DCAE-0108-4F70-D61CABE47ED5}"/>
                  </a:ext>
                </a:extLst>
              </p:cNvPr>
              <p:cNvSpPr/>
              <p:nvPr/>
            </p:nvSpPr>
            <p:spPr>
              <a:xfrm>
                <a:off x="1947082" y="2175350"/>
                <a:ext cx="2596310" cy="612602"/>
              </a:xfrm>
              <a:prstGeom prst="roundRect">
                <a:avLst>
                  <a:gd name="adj" fmla="val 50000"/>
                </a:avLst>
              </a:prstGeom>
              <a:solidFill>
                <a:srgbClr val="E613D5">
                  <a:alpha val="35380"/>
                </a:srgbClr>
              </a:solidFill>
              <a:ln w="19050" cap="flat" cmpd="sng">
                <a:solidFill>
                  <a:srgbClr val="E613D5"/>
                </a:solidFill>
                <a:prstDash val="solid"/>
                <a:round/>
                <a:headEnd type="none" w="sm" len="sm"/>
                <a:tailEnd type="none" w="sm" len="sm"/>
              </a:ln>
            </p:spPr>
            <p:txBody>
              <a:bodyPr spcFirstLastPara="1" wrap="square" lIns="91425" tIns="91425" rIns="91425" bIns="91425" anchor="ctr" anchorCtr="0">
                <a:noAutofit/>
              </a:bodyPr>
              <a:lstStyle/>
              <a:p>
                <a:r>
                  <a:rPr lang="en-US">
                    <a:solidFill>
                      <a:schemeClr val="bg1"/>
                    </a:solidFill>
                    <a:latin typeface="Barlow Semi Condensed" panose="00000506000000000000" pitchFamily="2" charset="0"/>
                    <a:cs typeface="Saira Extra Condensed" panose="020B0604020202020204" charset="0"/>
                  </a:rPr>
                  <a:t>Initiation and Planning Phase</a:t>
                </a:r>
              </a:p>
              <a:p>
                <a:r>
                  <a:rPr lang="en-US">
                    <a:solidFill>
                      <a:schemeClr val="bg1"/>
                    </a:solidFill>
                    <a:latin typeface="Barlow Semi Condensed" panose="00000506000000000000" pitchFamily="2" charset="0"/>
                    <a:cs typeface="Saira Extra Condensed" panose="020B0604020202020204" charset="0"/>
                  </a:rPr>
                  <a:t>(Sep 5, 2023, to Oct 6, 2023)</a:t>
                </a:r>
              </a:p>
            </p:txBody>
          </p:sp>
        </p:grpSp>
      </p:grpSp>
      <p:sp>
        <p:nvSpPr>
          <p:cNvPr id="15" name="Google Shape;2026;p69">
            <a:extLst>
              <a:ext uri="{FF2B5EF4-FFF2-40B4-BE49-F238E27FC236}">
                <a16:creationId xmlns:a16="http://schemas.microsoft.com/office/drawing/2014/main" id="{2D8876E9-A28D-DC11-E7D7-C4D466C7BB55}"/>
              </a:ext>
            </a:extLst>
          </p:cNvPr>
          <p:cNvSpPr txBox="1"/>
          <p:nvPr/>
        </p:nvSpPr>
        <p:spPr>
          <a:xfrm>
            <a:off x="3274692" y="3431781"/>
            <a:ext cx="2596312" cy="3753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2000" b="1" kern="0">
                <a:solidFill>
                  <a:schemeClr val="bg1"/>
                </a:solidFill>
                <a:latin typeface="Barlow Semi Condensed" panose="00000506000000000000" pitchFamily="2" charset="0"/>
                <a:ea typeface="Fjalla One"/>
                <a:cs typeface="Times New Roman" panose="02020603050405020304" pitchFamily="18" charset="0"/>
                <a:sym typeface="Fjalla One"/>
              </a:rPr>
              <a:t>SCHEDULE OBJECTIVE</a:t>
            </a:r>
            <a:endParaRPr sz="2000" b="1" kern="0">
              <a:solidFill>
                <a:schemeClr val="bg1"/>
              </a:solidFill>
              <a:latin typeface="Barlow Semi Condensed" panose="00000506000000000000" pitchFamily="2" charset="0"/>
              <a:ea typeface="Fjalla One"/>
              <a:cs typeface="Times New Roman" panose="02020603050405020304" pitchFamily="18" charset="0"/>
              <a:sym typeface="Fjalla One"/>
            </a:endParaRPr>
          </a:p>
        </p:txBody>
      </p:sp>
      <p:sp>
        <p:nvSpPr>
          <p:cNvPr id="22" name="Google Shape;2006;p69">
            <a:extLst>
              <a:ext uri="{FF2B5EF4-FFF2-40B4-BE49-F238E27FC236}">
                <a16:creationId xmlns:a16="http://schemas.microsoft.com/office/drawing/2014/main" id="{A55F59BF-6B71-CE7E-C70F-220F5699EABA}"/>
              </a:ext>
            </a:extLst>
          </p:cNvPr>
          <p:cNvSpPr/>
          <p:nvPr/>
        </p:nvSpPr>
        <p:spPr>
          <a:xfrm>
            <a:off x="3036550" y="4189380"/>
            <a:ext cx="2929229" cy="613676"/>
          </a:xfrm>
          <a:prstGeom prst="roundRect">
            <a:avLst>
              <a:gd name="adj" fmla="val 50000"/>
            </a:avLst>
          </a:prstGeom>
          <a:solidFill>
            <a:srgbClr val="10D6B6">
              <a:alpha val="70590"/>
            </a:srgbClr>
          </a:solidFill>
          <a:ln w="9525" cap="flat" cmpd="sng">
            <a:solidFill>
              <a:srgbClr val="11E4C1"/>
            </a:solidFill>
            <a:prstDash val="solid"/>
            <a:round/>
            <a:headEnd type="none" w="sm" len="sm"/>
            <a:tailEnd type="none" w="sm" len="sm"/>
          </a:ln>
        </p:spPr>
        <p:txBody>
          <a:bodyPr spcFirstLastPara="1" wrap="square" lIns="91425" tIns="91425" rIns="91425" bIns="91425" anchor="ctr" anchorCtr="0">
            <a:noAutofit/>
          </a:bodyPr>
          <a:lstStyle/>
          <a:p>
            <a:endParaRPr>
              <a:solidFill>
                <a:schemeClr val="bg1"/>
              </a:solidFill>
              <a:latin typeface="Barlow Semi Condensed" panose="00000506000000000000" pitchFamily="2" charset="0"/>
              <a:cs typeface="Saira Extra Condensed" panose="020B0604020202020204" charset="0"/>
            </a:endParaRPr>
          </a:p>
        </p:txBody>
      </p:sp>
      <p:sp>
        <p:nvSpPr>
          <p:cNvPr id="23" name="Google Shape;2019;p69">
            <a:extLst>
              <a:ext uri="{FF2B5EF4-FFF2-40B4-BE49-F238E27FC236}">
                <a16:creationId xmlns:a16="http://schemas.microsoft.com/office/drawing/2014/main" id="{17B60004-CDEF-171A-FD97-751BED9BEBF1}"/>
              </a:ext>
            </a:extLst>
          </p:cNvPr>
          <p:cNvSpPr/>
          <p:nvPr/>
        </p:nvSpPr>
        <p:spPr>
          <a:xfrm>
            <a:off x="3107574" y="4197354"/>
            <a:ext cx="2929229" cy="613676"/>
          </a:xfrm>
          <a:prstGeom prst="roundRect">
            <a:avLst>
              <a:gd name="adj" fmla="val 50000"/>
            </a:avLst>
          </a:prstGeom>
          <a:solidFill>
            <a:srgbClr val="10D6B6">
              <a:alpha val="70590"/>
            </a:srgbClr>
          </a:solidFill>
          <a:ln w="9525" cap="flat" cmpd="sng">
            <a:solidFill>
              <a:srgbClr val="11E4C1"/>
            </a:solidFill>
            <a:prstDash val="solid"/>
            <a:round/>
            <a:headEnd type="none" w="sm" len="sm"/>
            <a:tailEnd type="none" w="sm" len="sm"/>
          </a:ln>
        </p:spPr>
        <p:txBody>
          <a:bodyPr spcFirstLastPara="1" wrap="square" lIns="91425" tIns="91425" rIns="91425" bIns="91425" anchor="ctr" anchorCtr="0">
            <a:noAutofit/>
          </a:bodyPr>
          <a:lstStyle/>
          <a:p>
            <a:r>
              <a:rPr lang="en-US">
                <a:solidFill>
                  <a:schemeClr val="bg1"/>
                </a:solidFill>
                <a:latin typeface="Barlow Semi Condensed" panose="00000506000000000000" pitchFamily="2" charset="0"/>
                <a:cs typeface="Saira Extra Condensed" panose="020B0604020202020204" charset="0"/>
              </a:rPr>
              <a:t>Execution, Monitoring, and Control Phase</a:t>
            </a:r>
          </a:p>
          <a:p>
            <a:r>
              <a:rPr lang="en-US">
                <a:solidFill>
                  <a:schemeClr val="bg1"/>
                </a:solidFill>
                <a:latin typeface="Barlow Semi Condensed" panose="00000506000000000000" pitchFamily="2" charset="0"/>
                <a:cs typeface="Saira Extra Condensed" panose="020B0604020202020204" charset="0"/>
              </a:rPr>
              <a:t>(Oct 7, 2023, to Nov 21, 2023)</a:t>
            </a:r>
          </a:p>
        </p:txBody>
      </p:sp>
      <p:sp>
        <p:nvSpPr>
          <p:cNvPr id="24" name="TextBox 23">
            <a:extLst>
              <a:ext uri="{FF2B5EF4-FFF2-40B4-BE49-F238E27FC236}">
                <a16:creationId xmlns:a16="http://schemas.microsoft.com/office/drawing/2014/main" id="{3D306BCE-706E-B43C-87E2-DF39FC94E798}"/>
              </a:ext>
            </a:extLst>
          </p:cNvPr>
          <p:cNvSpPr txBox="1"/>
          <p:nvPr/>
        </p:nvSpPr>
        <p:spPr>
          <a:xfrm>
            <a:off x="1514766" y="3890692"/>
            <a:ext cx="6099348" cy="307777"/>
          </a:xfrm>
          <a:prstGeom prst="rect">
            <a:avLst/>
          </a:prstGeom>
          <a:noFill/>
          <a:ln w="19050" cap="flat" cmpd="sng">
            <a:noFill/>
            <a:prstDash val="solid"/>
            <a:round/>
            <a:headEnd type="none" w="sm" len="sm"/>
            <a:tailEnd type="none" w="sm" len="sm"/>
          </a:ln>
        </p:spPr>
        <p:txBody>
          <a:bodyPr wrap="square">
            <a:spAutoFit/>
          </a:bodyPr>
          <a:lstStyle/>
          <a:p>
            <a:pPr algn="ctr"/>
            <a:r>
              <a:rPr lang="en-US" b="1" i="0" u="none" strike="noStrike">
                <a:solidFill>
                  <a:schemeClr val="bg1"/>
                </a:solidFill>
                <a:effectLst/>
                <a:latin typeface="Barlow Semi Condensed" panose="00000506000000000000" pitchFamily="2" charset="0"/>
                <a:cs typeface="Times New Roman" panose="02020603050405020304" pitchFamily="18" charset="0"/>
              </a:rPr>
              <a:t>Timeline: 3 Months</a:t>
            </a:r>
            <a:endParaRPr lang="en-US" b="0" i="0" u="none" strike="noStrike">
              <a:solidFill>
                <a:schemeClr val="bg1"/>
              </a:solidFill>
              <a:effectLst/>
              <a:latin typeface="Barlow Semi Condensed" panose="00000506000000000000" pitchFamily="2" charset="0"/>
              <a:cs typeface="Times New Roman" panose="02020603050405020304" pitchFamily="18" charset="0"/>
            </a:endParaRPr>
          </a:p>
        </p:txBody>
      </p:sp>
      <p:cxnSp>
        <p:nvCxnSpPr>
          <p:cNvPr id="25" name="Straight Connector 24">
            <a:extLst>
              <a:ext uri="{FF2B5EF4-FFF2-40B4-BE49-F238E27FC236}">
                <a16:creationId xmlns:a16="http://schemas.microsoft.com/office/drawing/2014/main" id="{F6EA2F64-0689-00CA-945B-3D328AFDD9CB}"/>
              </a:ext>
            </a:extLst>
          </p:cNvPr>
          <p:cNvCxnSpPr>
            <a:cxnSpLocks/>
          </p:cNvCxnSpPr>
          <p:nvPr/>
        </p:nvCxnSpPr>
        <p:spPr>
          <a:xfrm>
            <a:off x="4746894" y="1697780"/>
            <a:ext cx="0" cy="369332"/>
          </a:xfrm>
          <a:prstGeom prst="line">
            <a:avLst/>
          </a:prstGeom>
          <a:solidFill>
            <a:srgbClr val="7337D4">
              <a:alpha val="62310"/>
            </a:srgbClr>
          </a:solidFill>
          <a:ln w="19050" cap="flat" cmpd="sng">
            <a:solidFill>
              <a:srgbClr val="7337D4"/>
            </a:solidFill>
            <a:prstDash val="solid"/>
            <a:round/>
            <a:headEnd type="none" w="sm" len="sm"/>
            <a:tailEnd type="none" w="sm" len="sm"/>
          </a:ln>
        </p:spPr>
      </p:cxnSp>
      <p:grpSp>
        <p:nvGrpSpPr>
          <p:cNvPr id="26" name="Google Shape;2002;p69">
            <a:extLst>
              <a:ext uri="{FF2B5EF4-FFF2-40B4-BE49-F238E27FC236}">
                <a16:creationId xmlns:a16="http://schemas.microsoft.com/office/drawing/2014/main" id="{B4035D6B-65BD-E8B8-FDC3-393091210D06}"/>
              </a:ext>
            </a:extLst>
          </p:cNvPr>
          <p:cNvGrpSpPr/>
          <p:nvPr/>
        </p:nvGrpSpPr>
        <p:grpSpPr>
          <a:xfrm>
            <a:off x="137479" y="1287034"/>
            <a:ext cx="8837546" cy="1908677"/>
            <a:chOff x="892328" y="1479867"/>
            <a:chExt cx="10292091" cy="1905331"/>
          </a:xfrm>
        </p:grpSpPr>
        <p:grpSp>
          <p:nvGrpSpPr>
            <p:cNvPr id="27" name="Google Shape;2003;p69">
              <a:extLst>
                <a:ext uri="{FF2B5EF4-FFF2-40B4-BE49-F238E27FC236}">
                  <a16:creationId xmlns:a16="http://schemas.microsoft.com/office/drawing/2014/main" id="{B7C5945D-B6E0-E6D4-DF78-FCA47FF757DD}"/>
                </a:ext>
              </a:extLst>
            </p:cNvPr>
            <p:cNvGrpSpPr/>
            <p:nvPr/>
          </p:nvGrpSpPr>
          <p:grpSpPr>
            <a:xfrm>
              <a:off x="892328" y="1486788"/>
              <a:ext cx="10087199" cy="1898410"/>
              <a:chOff x="967353" y="1485216"/>
              <a:chExt cx="10087199" cy="1898410"/>
            </a:xfrm>
          </p:grpSpPr>
          <p:sp>
            <p:nvSpPr>
              <p:cNvPr id="34" name="Google Shape;2004;p69">
                <a:extLst>
                  <a:ext uri="{FF2B5EF4-FFF2-40B4-BE49-F238E27FC236}">
                    <a16:creationId xmlns:a16="http://schemas.microsoft.com/office/drawing/2014/main" id="{BA8FF89A-1B0D-3385-DBF5-AF653B75B569}"/>
                  </a:ext>
                </a:extLst>
              </p:cNvPr>
              <p:cNvSpPr/>
              <p:nvPr/>
            </p:nvSpPr>
            <p:spPr>
              <a:xfrm>
                <a:off x="5194082" y="1485216"/>
                <a:ext cx="1986900" cy="420000"/>
              </a:xfrm>
              <a:prstGeom prst="roundRect">
                <a:avLst>
                  <a:gd name="adj" fmla="val 25599"/>
                </a:avLst>
              </a:prstGeom>
              <a:solidFill>
                <a:srgbClr val="7337D4">
                  <a:alpha val="62310"/>
                </a:srgbClr>
              </a:solidFill>
              <a:ln w="19050" cap="flat" cmpd="sng">
                <a:solidFill>
                  <a:srgbClr val="7337D4"/>
                </a:solidFill>
                <a:prstDash val="solid"/>
                <a:round/>
                <a:headEnd type="none" w="sm" len="sm"/>
                <a:tailEnd type="none" w="sm" len="sm"/>
              </a:ln>
            </p:spPr>
            <p:txBody>
              <a:bodyPr spcFirstLastPara="1" wrap="square" lIns="91425" tIns="91425" rIns="91425" bIns="91425" anchor="ctr" anchorCtr="0">
                <a:noAutofit/>
              </a:bodyPr>
              <a:lstStyle/>
              <a:p>
                <a:endParaRPr>
                  <a:solidFill>
                    <a:schemeClr val="bg1"/>
                  </a:solidFill>
                  <a:latin typeface="Barlow Semi Condensed" panose="00000506000000000000" pitchFamily="2" charset="0"/>
                  <a:cs typeface="Saira Extra Condensed" panose="020B0604020202020204" charset="0"/>
                </a:endParaRPr>
              </a:p>
            </p:txBody>
          </p:sp>
          <p:sp>
            <p:nvSpPr>
              <p:cNvPr id="35" name="Google Shape;2006;p69">
                <a:extLst>
                  <a:ext uri="{FF2B5EF4-FFF2-40B4-BE49-F238E27FC236}">
                    <a16:creationId xmlns:a16="http://schemas.microsoft.com/office/drawing/2014/main" id="{F05857B0-FABA-8CD9-8A1C-5E89FB32F65C}"/>
                  </a:ext>
                </a:extLst>
              </p:cNvPr>
              <p:cNvSpPr/>
              <p:nvPr/>
            </p:nvSpPr>
            <p:spPr>
              <a:xfrm>
                <a:off x="8100165" y="2320147"/>
                <a:ext cx="2954387" cy="1063479"/>
              </a:xfrm>
              <a:prstGeom prst="roundRect">
                <a:avLst>
                  <a:gd name="adj" fmla="val 50000"/>
                </a:avLst>
              </a:prstGeom>
              <a:solidFill>
                <a:srgbClr val="7337D4">
                  <a:alpha val="62310"/>
                </a:srgbClr>
              </a:solidFill>
              <a:ln w="19050" cap="flat" cmpd="sng">
                <a:solidFill>
                  <a:srgbClr val="7337D4"/>
                </a:solidFill>
                <a:prstDash val="solid"/>
                <a:round/>
                <a:headEnd type="none" w="sm" len="sm"/>
                <a:tailEnd type="none" w="sm" len="sm"/>
              </a:ln>
            </p:spPr>
            <p:txBody>
              <a:bodyPr spcFirstLastPara="1" wrap="square" lIns="91425" tIns="91425" rIns="91425" bIns="91425" anchor="ctr" anchorCtr="0">
                <a:noAutofit/>
              </a:bodyPr>
              <a:lstStyle/>
              <a:p>
                <a:endParaRPr>
                  <a:solidFill>
                    <a:schemeClr val="bg1"/>
                  </a:solidFill>
                  <a:latin typeface="Barlow Semi Condensed" panose="00000506000000000000" pitchFamily="2" charset="0"/>
                  <a:cs typeface="Saira Extra Condensed" panose="020B0604020202020204" charset="0"/>
                </a:endParaRPr>
              </a:p>
            </p:txBody>
          </p:sp>
          <p:sp>
            <p:nvSpPr>
              <p:cNvPr id="36" name="Google Shape;2007;p69">
                <a:extLst>
                  <a:ext uri="{FF2B5EF4-FFF2-40B4-BE49-F238E27FC236}">
                    <a16:creationId xmlns:a16="http://schemas.microsoft.com/office/drawing/2014/main" id="{D3166E34-7BF8-FC9C-6211-C1A67CDA384E}"/>
                  </a:ext>
                </a:extLst>
              </p:cNvPr>
              <p:cNvSpPr/>
              <p:nvPr/>
            </p:nvSpPr>
            <p:spPr>
              <a:xfrm>
                <a:off x="967353" y="2205920"/>
                <a:ext cx="3346911" cy="1028066"/>
              </a:xfrm>
              <a:prstGeom prst="roundRect">
                <a:avLst>
                  <a:gd name="adj" fmla="val 50000"/>
                </a:avLst>
              </a:prstGeom>
              <a:solidFill>
                <a:srgbClr val="7337D4">
                  <a:alpha val="62310"/>
                </a:srgbClr>
              </a:solidFill>
              <a:ln w="19050" cap="flat" cmpd="sng">
                <a:solidFill>
                  <a:srgbClr val="7337D4"/>
                </a:solidFill>
                <a:prstDash val="solid"/>
                <a:round/>
                <a:headEnd type="none" w="sm" len="sm"/>
                <a:tailEnd type="none" w="sm" len="sm"/>
              </a:ln>
            </p:spPr>
            <p:txBody>
              <a:bodyPr spcFirstLastPara="1" wrap="square" lIns="91425" tIns="91425" rIns="91425" bIns="91425" anchor="ctr" anchorCtr="0">
                <a:noAutofit/>
              </a:bodyPr>
              <a:lstStyle/>
              <a:p>
                <a:endParaRPr>
                  <a:solidFill>
                    <a:schemeClr val="bg1"/>
                  </a:solidFill>
                  <a:latin typeface="Barlow Semi Condensed" panose="00000506000000000000" pitchFamily="2" charset="0"/>
                  <a:cs typeface="Saira Extra Condensed" panose="020B0604020202020204" charset="0"/>
                </a:endParaRPr>
              </a:p>
            </p:txBody>
          </p:sp>
        </p:grpSp>
        <p:grpSp>
          <p:nvGrpSpPr>
            <p:cNvPr id="28" name="Google Shape;2011;p69">
              <a:extLst>
                <a:ext uri="{FF2B5EF4-FFF2-40B4-BE49-F238E27FC236}">
                  <a16:creationId xmlns:a16="http://schemas.microsoft.com/office/drawing/2014/main" id="{62465269-35F5-B12F-A559-220BA5E115D0}"/>
                </a:ext>
              </a:extLst>
            </p:cNvPr>
            <p:cNvGrpSpPr/>
            <p:nvPr/>
          </p:nvGrpSpPr>
          <p:grpSpPr>
            <a:xfrm>
              <a:off x="1044121" y="1479867"/>
              <a:ext cx="10140298" cy="1905331"/>
              <a:chOff x="1044121" y="1479867"/>
              <a:chExt cx="10140298" cy="1905331"/>
            </a:xfrm>
          </p:grpSpPr>
          <p:sp>
            <p:nvSpPr>
              <p:cNvPr id="29" name="Google Shape;2012;p69">
                <a:extLst>
                  <a:ext uri="{FF2B5EF4-FFF2-40B4-BE49-F238E27FC236}">
                    <a16:creationId xmlns:a16="http://schemas.microsoft.com/office/drawing/2014/main" id="{E9692ACF-E0A3-E224-B471-F0185B36B2EF}"/>
                  </a:ext>
                </a:extLst>
              </p:cNvPr>
              <p:cNvSpPr/>
              <p:nvPr/>
            </p:nvSpPr>
            <p:spPr>
              <a:xfrm>
                <a:off x="4969199" y="1479867"/>
                <a:ext cx="2321697" cy="445200"/>
              </a:xfrm>
              <a:prstGeom prst="roundRect">
                <a:avLst>
                  <a:gd name="adj" fmla="val 25599"/>
                </a:avLst>
              </a:prstGeom>
              <a:solidFill>
                <a:srgbClr val="7337D4">
                  <a:alpha val="62310"/>
                </a:srgbClr>
              </a:solidFill>
              <a:ln w="19050" cap="flat" cmpd="sng">
                <a:solidFill>
                  <a:srgbClr val="7337D4"/>
                </a:solidFill>
                <a:prstDash val="solid"/>
                <a:round/>
                <a:headEnd type="none" w="sm" len="sm"/>
                <a:tailEnd type="none" w="sm" len="sm"/>
              </a:ln>
            </p:spPr>
            <p:txBody>
              <a:bodyPr spcFirstLastPara="1" wrap="square" lIns="91425" tIns="91425" rIns="91425" bIns="91425" anchor="ctr" anchorCtr="0">
                <a:noAutofit/>
              </a:bodyPr>
              <a:lstStyle/>
              <a:p>
                <a:endParaRPr>
                  <a:solidFill>
                    <a:schemeClr val="bg1"/>
                  </a:solidFill>
                  <a:latin typeface="Barlow Semi Condensed" panose="00000506000000000000" pitchFamily="2" charset="0"/>
                  <a:cs typeface="Saira Extra Condensed" panose="020B0604020202020204" charset="0"/>
                </a:endParaRPr>
              </a:p>
            </p:txBody>
          </p:sp>
          <p:cxnSp>
            <p:nvCxnSpPr>
              <p:cNvPr id="30" name="Google Shape;2013;p69">
                <a:extLst>
                  <a:ext uri="{FF2B5EF4-FFF2-40B4-BE49-F238E27FC236}">
                    <a16:creationId xmlns:a16="http://schemas.microsoft.com/office/drawing/2014/main" id="{CF79E493-F64F-5778-C01A-E035B70363C0}"/>
                  </a:ext>
                </a:extLst>
              </p:cNvPr>
              <p:cNvCxnSpPr>
                <a:cxnSpLocks/>
                <a:stCxn id="29" idx="3"/>
              </p:cNvCxnSpPr>
              <p:nvPr/>
            </p:nvCxnSpPr>
            <p:spPr>
              <a:xfrm>
                <a:off x="7290896" y="1702467"/>
                <a:ext cx="3156850" cy="878625"/>
              </a:xfrm>
              <a:prstGeom prst="bentConnector3">
                <a:avLst>
                  <a:gd name="adj1" fmla="val 50000"/>
                </a:avLst>
              </a:prstGeom>
              <a:solidFill>
                <a:srgbClr val="7337D4">
                  <a:alpha val="62310"/>
                </a:srgbClr>
              </a:solidFill>
              <a:ln w="19050" cap="flat" cmpd="sng">
                <a:solidFill>
                  <a:srgbClr val="7337D4"/>
                </a:solidFill>
                <a:prstDash val="solid"/>
                <a:round/>
                <a:headEnd type="none" w="sm" len="sm"/>
                <a:tailEnd type="none" w="sm" len="sm"/>
              </a:ln>
            </p:spPr>
          </p:cxnSp>
          <p:cxnSp>
            <p:nvCxnSpPr>
              <p:cNvPr id="31" name="Google Shape;2018;p69">
                <a:extLst>
                  <a:ext uri="{FF2B5EF4-FFF2-40B4-BE49-F238E27FC236}">
                    <a16:creationId xmlns:a16="http://schemas.microsoft.com/office/drawing/2014/main" id="{34F4F4BC-F1D0-44B8-4361-7FC17DF97786}"/>
                  </a:ext>
                </a:extLst>
              </p:cNvPr>
              <p:cNvCxnSpPr>
                <a:cxnSpLocks/>
              </p:cNvCxnSpPr>
              <p:nvPr/>
            </p:nvCxnSpPr>
            <p:spPr>
              <a:xfrm flipV="1">
                <a:off x="2916480" y="1659445"/>
                <a:ext cx="2071176" cy="593114"/>
              </a:xfrm>
              <a:prstGeom prst="bentConnector3">
                <a:avLst>
                  <a:gd name="adj1" fmla="val -3367"/>
                </a:avLst>
              </a:prstGeom>
              <a:solidFill>
                <a:srgbClr val="7337D4">
                  <a:alpha val="62310"/>
                </a:srgbClr>
              </a:solidFill>
              <a:ln w="19050" cap="flat" cmpd="sng">
                <a:solidFill>
                  <a:srgbClr val="7337D4"/>
                </a:solidFill>
                <a:prstDash val="solid"/>
                <a:round/>
                <a:headEnd type="none" w="sm" len="sm"/>
                <a:tailEnd type="none" w="sm" len="sm"/>
              </a:ln>
            </p:spPr>
          </p:cxnSp>
          <p:sp>
            <p:nvSpPr>
              <p:cNvPr id="32" name="Google Shape;2019;p69">
                <a:extLst>
                  <a:ext uri="{FF2B5EF4-FFF2-40B4-BE49-F238E27FC236}">
                    <a16:creationId xmlns:a16="http://schemas.microsoft.com/office/drawing/2014/main" id="{24362878-6D98-9993-22BA-A84009BB6B88}"/>
                  </a:ext>
                </a:extLst>
              </p:cNvPr>
              <p:cNvSpPr/>
              <p:nvPr/>
            </p:nvSpPr>
            <p:spPr>
              <a:xfrm>
                <a:off x="8160789" y="2321718"/>
                <a:ext cx="3023630" cy="1063480"/>
              </a:xfrm>
              <a:prstGeom prst="roundRect">
                <a:avLst>
                  <a:gd name="adj" fmla="val 50000"/>
                </a:avLst>
              </a:prstGeom>
              <a:solidFill>
                <a:srgbClr val="7337D4">
                  <a:alpha val="62310"/>
                </a:srgbClr>
              </a:solidFill>
              <a:ln w="19050" cap="flat" cmpd="sng">
                <a:solidFill>
                  <a:srgbClr val="7337D4"/>
                </a:solidFill>
                <a:prstDash val="solid"/>
                <a:round/>
                <a:headEnd type="none" w="sm" len="sm"/>
                <a:tailEnd type="none" w="sm" len="sm"/>
              </a:ln>
            </p:spPr>
            <p:txBody>
              <a:bodyPr spcFirstLastPara="1" wrap="square" lIns="91425" tIns="91425" rIns="91425" bIns="91425" anchor="ctr" anchorCtr="0">
                <a:noAutofit/>
              </a:bodyPr>
              <a:lstStyle/>
              <a:p>
                <a:r>
                  <a:rPr lang="en-US">
                    <a:solidFill>
                      <a:schemeClr val="bg1"/>
                    </a:solidFill>
                    <a:latin typeface="Barlow Semi Condensed" panose="00000506000000000000" pitchFamily="2" charset="0"/>
                    <a:cs typeface="Saira Extra Condensed" panose="020B0604020202020204" charset="0"/>
                  </a:rPr>
                  <a:t>Closing Phase</a:t>
                </a:r>
              </a:p>
              <a:p>
                <a:r>
                  <a:rPr lang="en-US">
                    <a:solidFill>
                      <a:schemeClr val="bg1"/>
                    </a:solidFill>
                    <a:latin typeface="Barlow Semi Condensed" panose="00000506000000000000" pitchFamily="2" charset="0"/>
                    <a:cs typeface="Saira Extra Condensed" panose="020B0604020202020204" charset="0"/>
                  </a:rPr>
                  <a:t>Allocate $7,000 for rigorous testing and quality assurance</a:t>
                </a:r>
              </a:p>
              <a:p>
                <a:r>
                  <a:rPr lang="en-US">
                    <a:solidFill>
                      <a:schemeClr val="bg1"/>
                    </a:solidFill>
                    <a:latin typeface="Barlow Semi Condensed" panose="00000506000000000000" pitchFamily="2" charset="0"/>
                    <a:cs typeface="Saira Extra Condensed" panose="020B0604020202020204" charset="0"/>
                  </a:rPr>
                  <a:t>Allocate $3,000 for final administrative tasks.</a:t>
                </a:r>
                <a:endParaRPr>
                  <a:solidFill>
                    <a:schemeClr val="bg1"/>
                  </a:solidFill>
                  <a:latin typeface="Barlow Semi Condensed" panose="00000506000000000000" pitchFamily="2" charset="0"/>
                  <a:cs typeface="Saira Extra Condensed" panose="020B0604020202020204" charset="0"/>
                </a:endParaRPr>
              </a:p>
            </p:txBody>
          </p:sp>
          <p:sp>
            <p:nvSpPr>
              <p:cNvPr id="33" name="Google Shape;2020;p69">
                <a:extLst>
                  <a:ext uri="{FF2B5EF4-FFF2-40B4-BE49-F238E27FC236}">
                    <a16:creationId xmlns:a16="http://schemas.microsoft.com/office/drawing/2014/main" id="{B93BA109-7147-E08C-0DDC-BA8CDCEEE4D6}"/>
                  </a:ext>
                </a:extLst>
              </p:cNvPr>
              <p:cNvSpPr/>
              <p:nvPr/>
            </p:nvSpPr>
            <p:spPr>
              <a:xfrm>
                <a:off x="1044121" y="2206305"/>
                <a:ext cx="3285169" cy="1028067"/>
              </a:xfrm>
              <a:prstGeom prst="roundRect">
                <a:avLst>
                  <a:gd name="adj" fmla="val 50000"/>
                </a:avLst>
              </a:prstGeom>
              <a:solidFill>
                <a:srgbClr val="7337D4">
                  <a:alpha val="62310"/>
                </a:srgbClr>
              </a:solidFill>
              <a:ln w="19050" cap="flat" cmpd="sng">
                <a:solidFill>
                  <a:srgbClr val="7337D4"/>
                </a:solidFill>
                <a:prstDash val="solid"/>
                <a:round/>
                <a:headEnd type="none" w="sm" len="sm"/>
                <a:tailEnd type="none" w="sm" len="sm"/>
              </a:ln>
            </p:spPr>
            <p:txBody>
              <a:bodyPr spcFirstLastPara="1" wrap="square" lIns="91425" tIns="91425" rIns="91425" bIns="91425" anchor="ctr" anchorCtr="0">
                <a:noAutofit/>
              </a:bodyPr>
              <a:lstStyle/>
              <a:p>
                <a:r>
                  <a:rPr lang="en-US">
                    <a:solidFill>
                      <a:schemeClr val="bg1"/>
                    </a:solidFill>
                    <a:latin typeface="Barlow Semi Condensed" panose="00000506000000000000" pitchFamily="2" charset="0"/>
                    <a:cs typeface="Saira Extra Condensed" panose="020B0604020202020204" charset="0"/>
                  </a:rPr>
                  <a:t>Initiation and Planning Phase</a:t>
                </a:r>
              </a:p>
              <a:p>
                <a:r>
                  <a:rPr lang="en-US">
                    <a:solidFill>
                      <a:schemeClr val="bg1"/>
                    </a:solidFill>
                    <a:latin typeface="Barlow Semi Condensed" panose="00000506000000000000" pitchFamily="2" charset="0"/>
                    <a:cs typeface="Saira Extra Condensed" panose="020B0604020202020204" charset="0"/>
                  </a:rPr>
                  <a:t>Allocate $5,000 for hiring a UI/UX designer</a:t>
                </a:r>
              </a:p>
              <a:p>
                <a:r>
                  <a:rPr lang="en-US">
                    <a:solidFill>
                      <a:schemeClr val="bg1"/>
                    </a:solidFill>
                    <a:latin typeface="Barlow Semi Condensed" panose="00000506000000000000" pitchFamily="2" charset="0"/>
                    <a:cs typeface="Saira Extra Condensed" panose="020B0604020202020204" charset="0"/>
                  </a:rPr>
                  <a:t>Allocate $21,000 for app developers </a:t>
                </a:r>
              </a:p>
            </p:txBody>
          </p:sp>
        </p:grpSp>
      </p:grpSp>
      <p:sp>
        <p:nvSpPr>
          <p:cNvPr id="37" name="Google Shape;2026;p69">
            <a:extLst>
              <a:ext uri="{FF2B5EF4-FFF2-40B4-BE49-F238E27FC236}">
                <a16:creationId xmlns:a16="http://schemas.microsoft.com/office/drawing/2014/main" id="{B6DE1559-D8D1-A2AF-248F-E070EC4F4728}"/>
              </a:ext>
            </a:extLst>
          </p:cNvPr>
          <p:cNvSpPr txBox="1"/>
          <p:nvPr/>
        </p:nvSpPr>
        <p:spPr>
          <a:xfrm>
            <a:off x="3619007" y="1313054"/>
            <a:ext cx="1993579" cy="3753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2200" b="1" kern="0">
                <a:solidFill>
                  <a:schemeClr val="bg1"/>
                </a:solidFill>
                <a:latin typeface="Barlow Semi Condensed" panose="00000506000000000000" pitchFamily="2" charset="0"/>
                <a:ea typeface="Fjalla One"/>
                <a:cs typeface="Times New Roman" panose="02020603050405020304" pitchFamily="18" charset="0"/>
                <a:sym typeface="Fjalla One"/>
              </a:rPr>
              <a:t>COST</a:t>
            </a:r>
            <a:endParaRPr sz="2200" b="1" kern="0">
              <a:solidFill>
                <a:schemeClr val="bg1"/>
              </a:solidFill>
              <a:latin typeface="Barlow Semi Condensed" panose="00000506000000000000" pitchFamily="2" charset="0"/>
              <a:ea typeface="Fjalla One"/>
              <a:cs typeface="Times New Roman" panose="02020603050405020304" pitchFamily="18" charset="0"/>
              <a:sym typeface="Fjalla One"/>
            </a:endParaRPr>
          </a:p>
        </p:txBody>
      </p:sp>
      <p:sp>
        <p:nvSpPr>
          <p:cNvPr id="46" name="TextBox 45">
            <a:extLst>
              <a:ext uri="{FF2B5EF4-FFF2-40B4-BE49-F238E27FC236}">
                <a16:creationId xmlns:a16="http://schemas.microsoft.com/office/drawing/2014/main" id="{CA8ADB4C-AAD2-7BC3-3A49-2DD2CD9C33A7}"/>
              </a:ext>
            </a:extLst>
          </p:cNvPr>
          <p:cNvSpPr txBox="1"/>
          <p:nvPr/>
        </p:nvSpPr>
        <p:spPr>
          <a:xfrm>
            <a:off x="33078" y="-2423"/>
            <a:ext cx="7576113" cy="1104245"/>
          </a:xfrm>
          <a:prstGeom prst="horizontalScroll">
            <a:avLst/>
          </a:prstGeom>
          <a:solidFill>
            <a:srgbClr val="E613D5">
              <a:alpha val="35380"/>
            </a:srgbClr>
          </a:solidFill>
          <a:ln w="19050" cap="flat" cmpd="sng">
            <a:solidFill>
              <a:srgbClr val="E613D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defRPr>
                <a:solidFill>
                  <a:schemeClr val="bg1"/>
                </a:solidFill>
                <a:latin typeface="Barlow Semi Condensed" panose="00000506000000000000" pitchFamily="2" charset="0"/>
                <a:ea typeface="Arial"/>
                <a:cs typeface="Saira Extra Condensed" panose="020B0604020202020204" charset="0"/>
              </a:defRPr>
            </a:lvl1pPr>
            <a:lvl2pPr>
              <a:defRPr>
                <a:solidFill>
                  <a:srgbClr val="000000"/>
                </a:solidFill>
                <a:latin typeface="Arial"/>
                <a:ea typeface="Arial"/>
                <a:cs typeface="Arial"/>
              </a:defRPr>
            </a:lvl2pPr>
            <a:lvl3pPr>
              <a:defRPr>
                <a:solidFill>
                  <a:srgbClr val="000000"/>
                </a:solidFill>
                <a:latin typeface="Arial"/>
                <a:ea typeface="Arial"/>
                <a:cs typeface="Arial"/>
              </a:defRPr>
            </a:lvl3pPr>
            <a:lvl4pPr>
              <a:defRPr>
                <a:solidFill>
                  <a:srgbClr val="000000"/>
                </a:solidFill>
                <a:latin typeface="Arial"/>
                <a:ea typeface="Arial"/>
                <a:cs typeface="Arial"/>
              </a:defRPr>
            </a:lvl4pPr>
            <a:lvl5pPr>
              <a:defRPr>
                <a:solidFill>
                  <a:srgbClr val="000000"/>
                </a:solidFill>
                <a:latin typeface="Arial"/>
                <a:ea typeface="Arial"/>
                <a:cs typeface="Arial"/>
              </a:defRPr>
            </a:lvl5pPr>
            <a:lvl6pPr>
              <a:defRPr>
                <a:solidFill>
                  <a:srgbClr val="000000"/>
                </a:solidFill>
                <a:latin typeface="Arial"/>
                <a:ea typeface="Arial"/>
                <a:cs typeface="Arial"/>
              </a:defRPr>
            </a:lvl6pPr>
            <a:lvl7pPr>
              <a:defRPr>
                <a:solidFill>
                  <a:srgbClr val="000000"/>
                </a:solidFill>
                <a:latin typeface="Arial"/>
                <a:ea typeface="Arial"/>
                <a:cs typeface="Arial"/>
              </a:defRPr>
            </a:lvl7pPr>
            <a:lvl8pPr>
              <a:defRPr>
                <a:solidFill>
                  <a:srgbClr val="000000"/>
                </a:solidFill>
                <a:latin typeface="Arial"/>
                <a:ea typeface="Arial"/>
                <a:cs typeface="Arial"/>
              </a:defRPr>
            </a:lvl8pPr>
            <a:lvl9pPr>
              <a:defRPr>
                <a:solidFill>
                  <a:srgbClr val="000000"/>
                </a:solidFill>
                <a:latin typeface="Arial"/>
                <a:ea typeface="Arial"/>
                <a:cs typeface="Arial"/>
              </a:defRPr>
            </a:lvl9pPr>
          </a:lstStyle>
          <a:p>
            <a:r>
              <a:rPr lang="en-US"/>
              <a:t>Key Features</a:t>
            </a:r>
          </a:p>
          <a:p>
            <a:r>
              <a:rPr lang="en-US"/>
              <a:t>Detailed profiles, AI-powered matching, real-time interaction, mental health support, and cross-cultural experiences.</a:t>
            </a:r>
          </a:p>
        </p:txBody>
      </p:sp>
      <p:cxnSp>
        <p:nvCxnSpPr>
          <p:cNvPr id="57" name="Google Shape;2013;p69">
            <a:extLst>
              <a:ext uri="{FF2B5EF4-FFF2-40B4-BE49-F238E27FC236}">
                <a16:creationId xmlns:a16="http://schemas.microsoft.com/office/drawing/2014/main" id="{4E0B7EC1-B53C-5EF3-A159-9D07157A7131}"/>
              </a:ext>
            </a:extLst>
          </p:cNvPr>
          <p:cNvCxnSpPr>
            <a:cxnSpLocks/>
            <a:stCxn id="15" idx="2"/>
            <a:endCxn id="23" idx="0"/>
          </p:cNvCxnSpPr>
          <p:nvPr/>
        </p:nvCxnSpPr>
        <p:spPr>
          <a:xfrm rot="5400000">
            <a:off x="4377383" y="4001888"/>
            <a:ext cx="390273" cy="659"/>
          </a:xfrm>
          <a:prstGeom prst="bentConnector3">
            <a:avLst>
              <a:gd name="adj1" fmla="val 50000"/>
            </a:avLst>
          </a:prstGeom>
          <a:solidFill>
            <a:srgbClr val="E613D5">
              <a:alpha val="35380"/>
            </a:srgbClr>
          </a:solidFill>
          <a:ln w="19050" cap="flat" cmpd="sng">
            <a:solidFill>
              <a:srgbClr val="E613D5"/>
            </a:solidFill>
            <a:prstDash val="solid"/>
            <a:round/>
            <a:headEnd type="none" w="sm" len="sm"/>
            <a:tailEnd type="none" w="sm" len="sm"/>
          </a:ln>
        </p:spPr>
      </p:cxnSp>
    </p:spTree>
    <p:extLst>
      <p:ext uri="{BB962C8B-B14F-4D97-AF65-F5344CB8AC3E}">
        <p14:creationId xmlns:p14="http://schemas.microsoft.com/office/powerpoint/2010/main" val="2997069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extBox 2">
            <a:extLst>
              <a:ext uri="{FF2B5EF4-FFF2-40B4-BE49-F238E27FC236}">
                <a16:creationId xmlns:a16="http://schemas.microsoft.com/office/drawing/2014/main" id="{AB4A0875-77CB-EDEF-7815-C709ADC4649F}"/>
              </a:ext>
            </a:extLst>
          </p:cNvPr>
          <p:cNvGraphicFramePr/>
          <p:nvPr>
            <p:extLst>
              <p:ext uri="{D42A27DB-BD31-4B8C-83A1-F6EECF244321}">
                <p14:modId xmlns:p14="http://schemas.microsoft.com/office/powerpoint/2010/main" val="2012626441"/>
              </p:ext>
            </p:extLst>
          </p:nvPr>
        </p:nvGraphicFramePr>
        <p:xfrm>
          <a:off x="1" y="3064457"/>
          <a:ext cx="9144000" cy="20023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8484F3C7-988F-973C-5049-95F97D780A15}"/>
              </a:ext>
            </a:extLst>
          </p:cNvPr>
          <p:cNvSpPr txBox="1"/>
          <p:nvPr/>
        </p:nvSpPr>
        <p:spPr>
          <a:xfrm>
            <a:off x="3670312" y="2612621"/>
            <a:ext cx="3497949" cy="523220"/>
          </a:xfrm>
          <a:prstGeom prst="rect">
            <a:avLst/>
          </a:prstGeom>
          <a:noFill/>
        </p:spPr>
        <p:txBody>
          <a:bodyPr wrap="square" rtlCol="0">
            <a:spAutoFit/>
          </a:bodyPr>
          <a:lstStyle/>
          <a:p>
            <a:pPr algn="ctr"/>
            <a:r>
              <a:rPr lang="en-US" sz="2800" b="1">
                <a:solidFill>
                  <a:schemeClr val="bg1"/>
                </a:solidFill>
                <a:latin typeface="Barlow Semi Condensed" panose="00000506000000000000" pitchFamily="2" charset="0"/>
                <a:cs typeface="Times New Roman" panose="02020603050405020304" pitchFamily="18" charset="0"/>
              </a:rPr>
              <a:t>Constraints </a:t>
            </a:r>
          </a:p>
        </p:txBody>
      </p:sp>
      <p:sp>
        <p:nvSpPr>
          <p:cNvPr id="5" name="TextBox 4">
            <a:extLst>
              <a:ext uri="{FF2B5EF4-FFF2-40B4-BE49-F238E27FC236}">
                <a16:creationId xmlns:a16="http://schemas.microsoft.com/office/drawing/2014/main" id="{E153B881-D499-3F5E-7055-2329C0D0EE82}"/>
              </a:ext>
            </a:extLst>
          </p:cNvPr>
          <p:cNvSpPr txBox="1"/>
          <p:nvPr/>
        </p:nvSpPr>
        <p:spPr>
          <a:xfrm>
            <a:off x="2931511" y="478592"/>
            <a:ext cx="5364953" cy="523220"/>
          </a:xfrm>
          <a:prstGeom prst="rect">
            <a:avLst/>
          </a:prstGeom>
          <a:noFill/>
        </p:spPr>
        <p:txBody>
          <a:bodyPr wrap="square">
            <a:spAutoFit/>
          </a:bodyPr>
          <a:lstStyle/>
          <a:p>
            <a:pPr algn="ctr"/>
            <a:r>
              <a:rPr lang="en-US" sz="2800" b="1">
                <a:solidFill>
                  <a:schemeClr val="bg1"/>
                </a:solidFill>
                <a:effectLst/>
                <a:latin typeface="Barlow Semi Condensed" panose="00000506000000000000" pitchFamily="2" charset="0"/>
                <a:cs typeface="Times New Roman" panose="02020603050405020304" pitchFamily="18" charset="0"/>
              </a:rPr>
              <a:t>ASSUMPTIONS </a:t>
            </a:r>
            <a:endParaRPr lang="en-US" sz="2800">
              <a:solidFill>
                <a:schemeClr val="bg1"/>
              </a:solidFill>
              <a:effectLst/>
              <a:latin typeface="Barlow Semi Condensed" panose="00000506000000000000" pitchFamily="2" charset="0"/>
              <a:cs typeface="Times New Roman" panose="02020603050405020304" pitchFamily="18" charset="0"/>
            </a:endParaRPr>
          </a:p>
        </p:txBody>
      </p:sp>
      <p:graphicFrame>
        <p:nvGraphicFramePr>
          <p:cNvPr id="6" name="TextBox 2">
            <a:extLst>
              <a:ext uri="{FF2B5EF4-FFF2-40B4-BE49-F238E27FC236}">
                <a16:creationId xmlns:a16="http://schemas.microsoft.com/office/drawing/2014/main" id="{0D5B1F6C-6682-950F-1B05-45A077F9E3F8}"/>
              </a:ext>
            </a:extLst>
          </p:cNvPr>
          <p:cNvGraphicFramePr/>
          <p:nvPr>
            <p:extLst>
              <p:ext uri="{D42A27DB-BD31-4B8C-83A1-F6EECF244321}">
                <p14:modId xmlns:p14="http://schemas.microsoft.com/office/powerpoint/2010/main" val="3393242315"/>
              </p:ext>
            </p:extLst>
          </p:nvPr>
        </p:nvGraphicFramePr>
        <p:xfrm>
          <a:off x="351616" y="885501"/>
          <a:ext cx="8633358" cy="17817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Picture 6">
            <a:extLst>
              <a:ext uri="{FF2B5EF4-FFF2-40B4-BE49-F238E27FC236}">
                <a16:creationId xmlns:a16="http://schemas.microsoft.com/office/drawing/2014/main" id="{D7812C51-B25B-7DAD-FA87-42525F4E2E6A}"/>
              </a:ext>
            </a:extLst>
          </p:cNvPr>
          <p:cNvPicPr>
            <a:picLocks noChangeAspect="1"/>
          </p:cNvPicPr>
          <p:nvPr/>
        </p:nvPicPr>
        <p:blipFill>
          <a:blip r:embed="rId12"/>
          <a:stretch>
            <a:fillRect/>
          </a:stretch>
        </p:blipFill>
        <p:spPr>
          <a:xfrm>
            <a:off x="4559544" y="3070250"/>
            <a:ext cx="4584456" cy="67048"/>
          </a:xfrm>
          <a:prstGeom prst="rect">
            <a:avLst/>
          </a:prstGeom>
        </p:spPr>
      </p:pic>
    </p:spTree>
    <p:extLst>
      <p:ext uri="{BB962C8B-B14F-4D97-AF65-F5344CB8AC3E}">
        <p14:creationId xmlns:p14="http://schemas.microsoft.com/office/powerpoint/2010/main" val="2448695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8D0B0-ACDB-E09A-1528-1C140C9BB90B}"/>
              </a:ext>
            </a:extLst>
          </p:cNvPr>
          <p:cNvSpPr>
            <a:spLocks noGrp="1"/>
          </p:cNvSpPr>
          <p:nvPr>
            <p:ph type="ctrTitle"/>
          </p:nvPr>
        </p:nvSpPr>
        <p:spPr>
          <a:xfrm>
            <a:off x="2635627" y="195521"/>
            <a:ext cx="7904100" cy="851700"/>
          </a:xfrm>
        </p:spPr>
        <p:txBody>
          <a:bodyPr/>
          <a:lstStyle/>
          <a:p>
            <a:r>
              <a:rPr lang="en-US" sz="2800" b="1">
                <a:latin typeface="Barlow Semi Condensed" panose="00000506000000000000" pitchFamily="2" charset="0"/>
              </a:rPr>
              <a:t>PROJECT BUDGET OVERVIEW</a:t>
            </a:r>
          </a:p>
        </p:txBody>
      </p:sp>
      <p:sp>
        <p:nvSpPr>
          <p:cNvPr id="3" name="TextBox 2">
            <a:extLst>
              <a:ext uri="{FF2B5EF4-FFF2-40B4-BE49-F238E27FC236}">
                <a16:creationId xmlns:a16="http://schemas.microsoft.com/office/drawing/2014/main" id="{1612A220-A06A-C92B-2CA8-99392C21D2FA}"/>
              </a:ext>
            </a:extLst>
          </p:cNvPr>
          <p:cNvSpPr txBox="1"/>
          <p:nvPr/>
        </p:nvSpPr>
        <p:spPr>
          <a:xfrm>
            <a:off x="1019035" y="1439255"/>
            <a:ext cx="479051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Google Shape;774;p41">
            <a:extLst>
              <a:ext uri="{FF2B5EF4-FFF2-40B4-BE49-F238E27FC236}">
                <a16:creationId xmlns:a16="http://schemas.microsoft.com/office/drawing/2014/main" id="{7177DA65-CD52-CB71-DE1D-5110D7D6EECF}"/>
              </a:ext>
            </a:extLst>
          </p:cNvPr>
          <p:cNvSpPr txBox="1">
            <a:spLocks noGrp="1"/>
          </p:cNvSpPr>
          <p:nvPr/>
        </p:nvSpPr>
        <p:spPr>
          <a:xfrm>
            <a:off x="223126" y="2096342"/>
            <a:ext cx="4138340" cy="952553"/>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7200"/>
              <a:buFont typeface="Saira ExtraCondensed SemiBold"/>
              <a:buNone/>
              <a:defRPr sz="7200" b="0" i="0" u="none" strike="noStrike" cap="none">
                <a:solidFill>
                  <a:srgbClr val="FFFFFF"/>
                </a:solidFill>
                <a:latin typeface="Saira ExtraCondensed SemiBold"/>
                <a:ea typeface="Saira ExtraCondensed SemiBold"/>
                <a:cs typeface="Saira ExtraCondensed SemiBold"/>
                <a:sym typeface="Saira ExtraCondensed SemiBold"/>
              </a:defRPr>
            </a:lvl1pPr>
            <a:lvl2pPr marR="0" lvl="1" algn="ctr" rtl="0">
              <a:lnSpc>
                <a:spcPct val="100000"/>
              </a:lnSpc>
              <a:spcBef>
                <a:spcPts val="0"/>
              </a:spcBef>
              <a:spcAft>
                <a:spcPts val="0"/>
              </a:spcAft>
              <a:buClr>
                <a:srgbClr val="FFFFFF"/>
              </a:buClr>
              <a:buSzPts val="7200"/>
              <a:buFont typeface="Fira Sans Extra Condensed Medium"/>
              <a:buNone/>
              <a:defRPr sz="7200" b="0" i="0" u="none" strike="noStrike" cap="none">
                <a:solidFill>
                  <a:srgbClr val="FFFFFF"/>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FFFFFF"/>
              </a:buClr>
              <a:buSzPts val="7200"/>
              <a:buFont typeface="Fira Sans Extra Condensed Medium"/>
              <a:buNone/>
              <a:defRPr sz="7200" b="0" i="0" u="none" strike="noStrike" cap="none">
                <a:solidFill>
                  <a:srgbClr val="FFFFFF"/>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FFFFFF"/>
              </a:buClr>
              <a:buSzPts val="7200"/>
              <a:buFont typeface="Fira Sans Extra Condensed Medium"/>
              <a:buNone/>
              <a:defRPr sz="7200" b="0" i="0" u="none" strike="noStrike" cap="none">
                <a:solidFill>
                  <a:srgbClr val="FFFFFF"/>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FFFFFF"/>
              </a:buClr>
              <a:buSzPts val="7200"/>
              <a:buFont typeface="Fira Sans Extra Condensed Medium"/>
              <a:buNone/>
              <a:defRPr sz="7200" b="0" i="0" u="none" strike="noStrike" cap="none">
                <a:solidFill>
                  <a:srgbClr val="FFFFFF"/>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FFFFFF"/>
              </a:buClr>
              <a:buSzPts val="7200"/>
              <a:buFont typeface="Fira Sans Extra Condensed Medium"/>
              <a:buNone/>
              <a:defRPr sz="7200" b="0" i="0" u="none" strike="noStrike" cap="none">
                <a:solidFill>
                  <a:srgbClr val="FFFFFF"/>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FFFFFF"/>
              </a:buClr>
              <a:buSzPts val="7200"/>
              <a:buFont typeface="Fira Sans Extra Condensed Medium"/>
              <a:buNone/>
              <a:defRPr sz="7200" b="0" i="0" u="none" strike="noStrike" cap="none">
                <a:solidFill>
                  <a:srgbClr val="FFFFFF"/>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FFFFFF"/>
              </a:buClr>
              <a:buSzPts val="7200"/>
              <a:buFont typeface="Fira Sans Extra Condensed Medium"/>
              <a:buNone/>
              <a:defRPr sz="7200" b="0" i="0" u="none" strike="noStrike" cap="none">
                <a:solidFill>
                  <a:srgbClr val="FFFFFF"/>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FFFFFF"/>
              </a:buClr>
              <a:buSzPts val="7200"/>
              <a:buFont typeface="Fira Sans Extra Condensed Medium"/>
              <a:buNone/>
              <a:defRPr sz="7200" b="0" i="0" u="none" strike="noStrike" cap="none">
                <a:solidFill>
                  <a:srgbClr val="FFFFFF"/>
                </a:solidFill>
                <a:latin typeface="Fira Sans Extra Condensed Medium"/>
                <a:ea typeface="Fira Sans Extra Condensed Medium"/>
                <a:cs typeface="Fira Sans Extra Condensed Medium"/>
                <a:sym typeface="Fira Sans Extra Condensed Medium"/>
              </a:defRPr>
            </a:lvl9pPr>
          </a:lstStyle>
          <a:p>
            <a:pPr marL="0" lvl="0" indent="0" algn="ctr" rtl="0">
              <a:spcBef>
                <a:spcPts val="0"/>
              </a:spcBef>
              <a:spcAft>
                <a:spcPts val="0"/>
              </a:spcAft>
              <a:buNone/>
            </a:pPr>
            <a:r>
              <a:rPr lang="es"/>
              <a:t>$230,460</a:t>
            </a:r>
          </a:p>
        </p:txBody>
      </p:sp>
      <p:sp>
        <p:nvSpPr>
          <p:cNvPr id="6" name="Google Shape;2019;p69">
            <a:extLst>
              <a:ext uri="{FF2B5EF4-FFF2-40B4-BE49-F238E27FC236}">
                <a16:creationId xmlns:a16="http://schemas.microsoft.com/office/drawing/2014/main" id="{8AE68B23-BFF4-C6D3-91B9-1E53699B296B}"/>
              </a:ext>
            </a:extLst>
          </p:cNvPr>
          <p:cNvSpPr/>
          <p:nvPr/>
        </p:nvSpPr>
        <p:spPr>
          <a:xfrm>
            <a:off x="2330683" y="1405723"/>
            <a:ext cx="1974775" cy="451539"/>
          </a:xfrm>
          <a:prstGeom prst="roundRect">
            <a:avLst>
              <a:gd name="adj" fmla="val 50000"/>
            </a:avLst>
          </a:prstGeom>
          <a:solidFill>
            <a:srgbClr val="00FFFF">
              <a:alpha val="45380"/>
            </a:srgbClr>
          </a:solidFill>
          <a:ln w="1905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r>
              <a:rPr lang="en-US" b="1">
                <a:solidFill>
                  <a:schemeClr val="bg1"/>
                </a:solidFill>
                <a:latin typeface="Barlow Semi Condensed" panose="00000506000000000000" pitchFamily="2" charset="0"/>
              </a:rPr>
              <a:t>  ESTIMATED BUDGET</a:t>
            </a:r>
          </a:p>
        </p:txBody>
      </p:sp>
      <p:pic>
        <p:nvPicPr>
          <p:cNvPr id="9" name="Picture 8" descr="A pie chart with numbers and text&#10;&#10;Description automatically generated">
            <a:extLst>
              <a:ext uri="{FF2B5EF4-FFF2-40B4-BE49-F238E27FC236}">
                <a16:creationId xmlns:a16="http://schemas.microsoft.com/office/drawing/2014/main" id="{7EA3BDA8-9CE8-4A75-7097-F039D1093589}"/>
              </a:ext>
            </a:extLst>
          </p:cNvPr>
          <p:cNvPicPr>
            <a:picLocks noChangeAspect="1"/>
          </p:cNvPicPr>
          <p:nvPr/>
        </p:nvPicPr>
        <p:blipFill>
          <a:blip r:embed="rId2"/>
          <a:stretch>
            <a:fillRect/>
          </a:stretch>
        </p:blipFill>
        <p:spPr>
          <a:xfrm>
            <a:off x="4570320" y="1487481"/>
            <a:ext cx="4331634" cy="3328347"/>
          </a:xfrm>
          <a:prstGeom prst="rect">
            <a:avLst/>
          </a:prstGeom>
        </p:spPr>
      </p:pic>
      <p:sp>
        <p:nvSpPr>
          <p:cNvPr id="8" name="TextBox 7">
            <a:extLst>
              <a:ext uri="{FF2B5EF4-FFF2-40B4-BE49-F238E27FC236}">
                <a16:creationId xmlns:a16="http://schemas.microsoft.com/office/drawing/2014/main" id="{5F8DC39E-1DE6-8A29-FDE8-DE36D0AFA990}"/>
              </a:ext>
            </a:extLst>
          </p:cNvPr>
          <p:cNvSpPr txBox="1"/>
          <p:nvPr/>
        </p:nvSpPr>
        <p:spPr>
          <a:xfrm>
            <a:off x="193183" y="3149287"/>
            <a:ext cx="401460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Barlow Medium" panose="020F0502020204030204" pitchFamily="2" charset="0"/>
              </a:rPr>
              <a:t>The Project Management phase comprising of third-party vendor interface and quality assurance was allocated the majority expense out of the estimated budget, followed by design and development testing- hardware and software, and labor cost-planning.</a:t>
            </a:r>
          </a:p>
        </p:txBody>
      </p:sp>
      <p:pic>
        <p:nvPicPr>
          <p:cNvPr id="5" name="Google Shape;765;p40">
            <a:extLst>
              <a:ext uri="{FF2B5EF4-FFF2-40B4-BE49-F238E27FC236}">
                <a16:creationId xmlns:a16="http://schemas.microsoft.com/office/drawing/2014/main" id="{14286848-DCC9-CB19-C92A-699C52BBD30E}"/>
              </a:ext>
            </a:extLst>
          </p:cNvPr>
          <p:cNvPicPr preferRelativeResize="0"/>
          <p:nvPr/>
        </p:nvPicPr>
        <p:blipFill>
          <a:blip r:embed="rId3">
            <a:alphaModFix/>
          </a:blip>
          <a:stretch>
            <a:fillRect/>
          </a:stretch>
        </p:blipFill>
        <p:spPr>
          <a:xfrm>
            <a:off x="38744" y="7749"/>
            <a:ext cx="2789696" cy="2065346"/>
          </a:xfrm>
          <a:prstGeom prst="rect">
            <a:avLst/>
          </a:prstGeom>
          <a:noFill/>
          <a:ln>
            <a:noFill/>
          </a:ln>
          <a:scene3d>
            <a:camera prst="orthographicFront">
              <a:rot lat="0" lon="10800000" rev="0"/>
            </a:camera>
            <a:lightRig rig="threePt" dir="t"/>
          </a:scene3d>
        </p:spPr>
      </p:pic>
    </p:spTree>
    <p:extLst>
      <p:ext uri="{BB962C8B-B14F-4D97-AF65-F5344CB8AC3E}">
        <p14:creationId xmlns:p14="http://schemas.microsoft.com/office/powerpoint/2010/main" val="4271363337"/>
      </p:ext>
    </p:extLst>
  </p:cSld>
  <p:clrMapOvr>
    <a:masterClrMapping/>
  </p:clrMapOvr>
</p:sld>
</file>

<file path=ppt/theme/theme1.xml><?xml version="1.0" encoding="utf-8"?>
<a:theme xmlns:a="http://schemas.openxmlformats.org/drawingml/2006/main" name="Isometric Gradient Social Media Strategy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061C1B0C778C140ABB3054BF6464DD5" ma:contentTypeVersion="7" ma:contentTypeDescription="Create a new document." ma:contentTypeScope="" ma:versionID="355c45b48b42ae7a077f50b919d408db">
  <xsd:schema xmlns:xsd="http://www.w3.org/2001/XMLSchema" xmlns:xs="http://www.w3.org/2001/XMLSchema" xmlns:p="http://schemas.microsoft.com/office/2006/metadata/properties" xmlns:ns2="fe54f7d5-10f6-497d-9f1a-e5120df8920c" targetNamespace="http://schemas.microsoft.com/office/2006/metadata/properties" ma:root="true" ma:fieldsID="763b51f0d8d56dd57a00b79fd9a5c4c0" ns2:_="">
    <xsd:import namespace="fe54f7d5-10f6-497d-9f1a-e5120df8920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54f7d5-10f6-497d-9f1a-e5120df892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44DB86-85A9-44AD-A962-117C139870AC}">
  <ds:schemaRefs>
    <ds:schemaRef ds:uri="http://schemas.microsoft.com/sharepoint/v3/contenttype/forms"/>
  </ds:schemaRefs>
</ds:datastoreItem>
</file>

<file path=customXml/itemProps2.xml><?xml version="1.0" encoding="utf-8"?>
<ds:datastoreItem xmlns:ds="http://schemas.openxmlformats.org/officeDocument/2006/customXml" ds:itemID="{AA19B2D9-BEB8-4472-9137-2D55D22C523C}">
  <ds:schemaRefs>
    <ds:schemaRef ds:uri="fe54f7d5-10f6-497d-9f1a-e5120df8920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CD20C60-623A-41AD-91A2-C707483718E2}">
  <ds:schemaRefs>
    <ds:schemaRef ds:uri="fe54f7d5-10f6-497d-9f1a-e5120df8920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3725</Words>
  <Application>Microsoft Office PowerPoint</Application>
  <PresentationFormat>On-screen Show (16:9)</PresentationFormat>
  <Paragraphs>431</Paragraphs>
  <Slides>23</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Barlow Semi Condensed</vt:lpstr>
      <vt:lpstr>Barlow</vt:lpstr>
      <vt:lpstr>Poppins</vt:lpstr>
      <vt:lpstr>Saira ExtraCondensed SemiBold</vt:lpstr>
      <vt:lpstr>Arial</vt:lpstr>
      <vt:lpstr>Saira ExtraCondensed Medium</vt:lpstr>
      <vt:lpstr>Barlow Semi Condensed Light</vt:lpstr>
      <vt:lpstr>Squada One</vt:lpstr>
      <vt:lpstr>Barlow Medium</vt:lpstr>
      <vt:lpstr>Roboto Slab Light</vt:lpstr>
      <vt:lpstr>Calibri</vt:lpstr>
      <vt:lpstr>Saira Extra Condensed</vt:lpstr>
      <vt:lpstr>Isometric Gradient Social Media Strategy by Slidesgo</vt:lpstr>
      <vt:lpstr>InterNest</vt:lpstr>
      <vt:lpstr>— Jackie Chan</vt:lpstr>
      <vt:lpstr>DELIVERABLES</vt:lpstr>
      <vt:lpstr>STRATEGY</vt:lpstr>
      <vt:lpstr>MONITORING AND EVALUATION</vt:lpstr>
      <vt:lpstr>OBJECTIVES</vt:lpstr>
      <vt:lpstr>PowerPoint Presentation</vt:lpstr>
      <vt:lpstr>PowerPoint Presentation</vt:lpstr>
      <vt:lpstr>PROJECT BUDGET OVERVIEW</vt:lpstr>
      <vt:lpstr>PowerPoint Presentation</vt:lpstr>
      <vt:lpstr>OBSERVATIONS</vt:lpstr>
      <vt:lpstr>BUDGET NOTES</vt:lpstr>
      <vt:lpstr>WORK BREAKDOWN STRUCTURE</vt:lpstr>
      <vt:lpstr>  </vt:lpstr>
      <vt:lpstr>WORK PLAN – GANTT CHART</vt:lpstr>
      <vt:lpstr>COMMUNICATION PLAN</vt:lpstr>
      <vt:lpstr>PowerPoint Presentation</vt:lpstr>
      <vt:lpstr>MODE OF COMMUNICATION</vt:lpstr>
      <vt:lpstr>RISK ANALYSIS</vt:lpstr>
      <vt:lpstr>PowerPoint Presentation</vt:lpstr>
      <vt:lpstr>RISK MITIGATION</vt:lpstr>
      <vt:lpstr>KEY TAKEAWAYS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InterNest</dc:title>
  <cp:lastModifiedBy>Raut, Shivani Sampat</cp:lastModifiedBy>
  <cp:revision>37</cp:revision>
  <dcterms:modified xsi:type="dcterms:W3CDTF">2023-12-01T22:06:26Z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0x0101008061C1B0C778C140ABB3054BF6464DD5</vt:lpwstr>
  </property>
</Properties>
</file>